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sldIdLst>
    <p:sldId id="256" r:id="rId2"/>
    <p:sldId id="347" r:id="rId3"/>
    <p:sldId id="326" r:id="rId4"/>
    <p:sldId id="319" r:id="rId5"/>
    <p:sldId id="333" r:id="rId6"/>
    <p:sldId id="334" r:id="rId7"/>
    <p:sldId id="335" r:id="rId8"/>
    <p:sldId id="336" r:id="rId9"/>
    <p:sldId id="344" r:id="rId10"/>
    <p:sldId id="345" r:id="rId11"/>
    <p:sldId id="346" r:id="rId12"/>
    <p:sldId id="337" r:id="rId13"/>
    <p:sldId id="338" r:id="rId14"/>
    <p:sldId id="339" r:id="rId15"/>
    <p:sldId id="340" r:id="rId16"/>
    <p:sldId id="331" r:id="rId17"/>
    <p:sldId id="332" r:id="rId18"/>
    <p:sldId id="329" r:id="rId19"/>
    <p:sldId id="330" r:id="rId20"/>
    <p:sldId id="324" r:id="rId21"/>
    <p:sldId id="325" r:id="rId22"/>
    <p:sldId id="294" r:id="rId23"/>
    <p:sldId id="322" r:id="rId24"/>
    <p:sldId id="321" r:id="rId25"/>
    <p:sldId id="341" r:id="rId26"/>
    <p:sldId id="342" r:id="rId27"/>
    <p:sldId id="343"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Bodoni MT" panose="02070603080606020203" pitchFamily="18"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Minion Pro" panose="02040503050306020203" charset="0"/>
      <p:regular r:id="rId42"/>
      <p:bold r:id="rId43"/>
      <p:italic r:id="rId44"/>
      <p:boldItalic r:id="rId45"/>
    </p:embeddedFont>
    <p:embeddedFont>
      <p:font typeface="ChunkFive Roman" panose="00000500000000000000" charset="0"/>
      <p:regular r:id="rId46"/>
    </p:embeddedFont>
    <p:embeddedFont>
      <p:font typeface="BodoniXT" panose="020B06040202020202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ye Kim" initials="HK" lastIdx="9" clrIdx="0">
    <p:extLst>
      <p:ext uri="{19B8F6BF-5375-455C-9EA6-DF929625EA0E}">
        <p15:presenceInfo xmlns:p15="http://schemas.microsoft.com/office/powerpoint/2012/main" userId="6ee31bf2580496d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FF66FF"/>
    <a:srgbClr val="FF99FF"/>
    <a:srgbClr val="FF66CC"/>
    <a:srgbClr val="FF6699"/>
    <a:srgbClr val="FF33CC"/>
    <a:srgbClr val="404040"/>
    <a:srgbClr val="AED812"/>
    <a:srgbClr val="C3F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95" autoAdjust="0"/>
    <p:restoredTop sz="95324" autoAdjust="0"/>
  </p:normalViewPr>
  <p:slideViewPr>
    <p:cSldViewPr showGuides="1">
      <p:cViewPr>
        <p:scale>
          <a:sx n="100" d="100"/>
          <a:sy n="100" d="100"/>
        </p:scale>
        <p:origin x="480" y="-12"/>
      </p:cViewPr>
      <p:guideLst>
        <p:guide orient="horz" pos="2160"/>
        <p:guide pos="3840"/>
      </p:guideLst>
    </p:cSldViewPr>
  </p:slideViewPr>
  <p:notesTextViewPr>
    <p:cViewPr>
      <p:scale>
        <a:sx n="1" d="1"/>
        <a:sy n="1" d="1"/>
      </p:scale>
      <p:origin x="0" y="0"/>
    </p:cViewPr>
  </p:notesTextViewPr>
  <p:sorterViewPr>
    <p:cViewPr varScale="1">
      <p:scale>
        <a:sx n="1" d="1"/>
        <a:sy n="1" d="1"/>
      </p:scale>
      <p:origin x="0" y="-27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517039-13A4-41A0-829A-DC8010D23377}" type="datetimeFigureOut">
              <a:rPr lang="en-US" smtClean="0"/>
              <a:t>12/12/2017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CA5990-1A59-4FA4-80B5-AFD0153D03F1}" type="slidenum">
              <a:rPr lang="en-US" smtClean="0"/>
              <a:t>‹#›</a:t>
            </a:fld>
            <a:endParaRPr lang="en-US"/>
          </a:p>
        </p:txBody>
      </p:sp>
    </p:spTree>
    <p:extLst>
      <p:ext uri="{BB962C8B-B14F-4D97-AF65-F5344CB8AC3E}">
        <p14:creationId xmlns:p14="http://schemas.microsoft.com/office/powerpoint/2010/main" val="2768710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4</a:t>
            </a:fld>
            <a:endParaRPr lang="en-US"/>
          </a:p>
        </p:txBody>
      </p:sp>
    </p:spTree>
    <p:extLst>
      <p:ext uri="{BB962C8B-B14F-4D97-AF65-F5344CB8AC3E}">
        <p14:creationId xmlns:p14="http://schemas.microsoft.com/office/powerpoint/2010/main" val="2060034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19</a:t>
            </a:fld>
            <a:endParaRPr lang="en-US"/>
          </a:p>
        </p:txBody>
      </p:sp>
    </p:spTree>
    <p:extLst>
      <p:ext uri="{BB962C8B-B14F-4D97-AF65-F5344CB8AC3E}">
        <p14:creationId xmlns:p14="http://schemas.microsoft.com/office/powerpoint/2010/main" val="1729293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20</a:t>
            </a:fld>
            <a:endParaRPr lang="en-US"/>
          </a:p>
        </p:txBody>
      </p:sp>
    </p:spTree>
    <p:extLst>
      <p:ext uri="{BB962C8B-B14F-4D97-AF65-F5344CB8AC3E}">
        <p14:creationId xmlns:p14="http://schemas.microsoft.com/office/powerpoint/2010/main" val="46777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21</a:t>
            </a:fld>
            <a:endParaRPr lang="en-US"/>
          </a:p>
        </p:txBody>
      </p:sp>
    </p:spTree>
    <p:extLst>
      <p:ext uri="{BB962C8B-B14F-4D97-AF65-F5344CB8AC3E}">
        <p14:creationId xmlns:p14="http://schemas.microsoft.com/office/powerpoint/2010/main" val="2406566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25</a:t>
            </a:fld>
            <a:endParaRPr lang="en-US"/>
          </a:p>
        </p:txBody>
      </p:sp>
    </p:spTree>
    <p:extLst>
      <p:ext uri="{BB962C8B-B14F-4D97-AF65-F5344CB8AC3E}">
        <p14:creationId xmlns:p14="http://schemas.microsoft.com/office/powerpoint/2010/main" val="1502136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26</a:t>
            </a:fld>
            <a:endParaRPr lang="en-US"/>
          </a:p>
        </p:txBody>
      </p:sp>
    </p:spTree>
    <p:extLst>
      <p:ext uri="{BB962C8B-B14F-4D97-AF65-F5344CB8AC3E}">
        <p14:creationId xmlns:p14="http://schemas.microsoft.com/office/powerpoint/2010/main" val="2788923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27</a:t>
            </a:fld>
            <a:endParaRPr lang="en-US"/>
          </a:p>
        </p:txBody>
      </p:sp>
    </p:spTree>
    <p:extLst>
      <p:ext uri="{BB962C8B-B14F-4D97-AF65-F5344CB8AC3E}">
        <p14:creationId xmlns:p14="http://schemas.microsoft.com/office/powerpoint/2010/main" val="2849608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solidFill>
                <a:schemeClr val="tx1">
                  <a:lumMod val="85000"/>
                  <a:lumOff val="15000"/>
                </a:schemeClr>
              </a:solidFill>
              <a:latin typeface="Cambria" pitchFamily="18" charset="0"/>
            </a:endParaRPr>
          </a:p>
          <a:p>
            <a:pPr marL="285750" indent="-285750">
              <a:buFont typeface="Arial" panose="020B0604020202020204" pitchFamily="34" charset="0"/>
              <a:buChar char="•"/>
            </a:pPr>
            <a:endParaRPr lang="en-US" dirty="0">
              <a:solidFill>
                <a:schemeClr val="tx1">
                  <a:lumMod val="85000"/>
                  <a:lumOff val="15000"/>
                </a:schemeClr>
              </a:solidFill>
              <a:latin typeface="Cambria" pitchFamily="18" charset="0"/>
            </a:endParaRPr>
          </a:p>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5</a:t>
            </a:fld>
            <a:endParaRPr lang="en-US"/>
          </a:p>
        </p:txBody>
      </p:sp>
    </p:spTree>
    <p:extLst>
      <p:ext uri="{BB962C8B-B14F-4D97-AF65-F5344CB8AC3E}">
        <p14:creationId xmlns:p14="http://schemas.microsoft.com/office/powerpoint/2010/main" val="112675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dirty="0">
              <a:solidFill>
                <a:schemeClr val="tx1">
                  <a:lumMod val="85000"/>
                  <a:lumOff val="15000"/>
                </a:schemeClr>
              </a:solidFill>
              <a:latin typeface="Cambria" pitchFamily="18" charset="0"/>
            </a:endParaRPr>
          </a:p>
          <a:p>
            <a:pPr marL="285750" indent="-285750">
              <a:buFont typeface="Arial" panose="020B0604020202020204" pitchFamily="34" charset="0"/>
              <a:buChar char="•"/>
            </a:pPr>
            <a:endParaRPr lang="en-US" dirty="0">
              <a:solidFill>
                <a:schemeClr val="tx1">
                  <a:lumMod val="85000"/>
                  <a:lumOff val="15000"/>
                </a:schemeClr>
              </a:solidFill>
              <a:latin typeface="Cambria" pitchFamily="18" charset="0"/>
            </a:endParaRPr>
          </a:p>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6</a:t>
            </a:fld>
            <a:endParaRPr lang="en-US"/>
          </a:p>
        </p:txBody>
      </p:sp>
    </p:spTree>
    <p:extLst>
      <p:ext uri="{BB962C8B-B14F-4D97-AF65-F5344CB8AC3E}">
        <p14:creationId xmlns:p14="http://schemas.microsoft.com/office/powerpoint/2010/main" val="1565089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Bensinger</a:t>
            </a:r>
            <a:r>
              <a:rPr lang="en-US" sz="1200" kern="1200" dirty="0">
                <a:solidFill>
                  <a:schemeClr val="tx1"/>
                </a:solidFill>
                <a:effectLst/>
                <a:latin typeface="+mn-lt"/>
                <a:ea typeface="+mn-ea"/>
                <a:cs typeface="+mn-cs"/>
              </a:rPr>
              <a:t>, G. (2016, November 23). Uber, Lyft oppose Seattle’s draft union rules. </a:t>
            </a:r>
            <a:r>
              <a:rPr lang="en-US" sz="1200" i="1" kern="1200" dirty="0">
                <a:solidFill>
                  <a:schemeClr val="tx1"/>
                </a:solidFill>
                <a:effectLst/>
                <a:latin typeface="+mn-lt"/>
                <a:ea typeface="+mn-ea"/>
                <a:cs typeface="+mn-cs"/>
              </a:rPr>
              <a:t>The Wall Street Journal</a:t>
            </a:r>
            <a:r>
              <a:rPr lang="en-US" sz="1200" kern="1200" dirty="0">
                <a:solidFill>
                  <a:schemeClr val="tx1"/>
                </a:solidFill>
                <a:effectLst/>
                <a:latin typeface="+mn-lt"/>
                <a:ea typeface="+mn-ea"/>
                <a:cs typeface="+mn-cs"/>
              </a:rPr>
              <a:t>. Retrieved from https://www.wsj.com/articles/uber-lyft-oppose-seattles-draft-union-rules-1479936176</a:t>
            </a:r>
          </a:p>
          <a:p>
            <a:r>
              <a:rPr lang="en-US" sz="1200" kern="1200" dirty="0" err="1">
                <a:solidFill>
                  <a:schemeClr val="tx1"/>
                </a:solidFill>
                <a:effectLst/>
                <a:latin typeface="+mn-lt"/>
                <a:ea typeface="+mn-ea"/>
                <a:cs typeface="+mn-cs"/>
              </a:rPr>
              <a:t>Clewlow</a:t>
            </a:r>
            <a:r>
              <a:rPr lang="en-US" sz="1200" kern="1200" dirty="0">
                <a:solidFill>
                  <a:schemeClr val="tx1"/>
                </a:solidFill>
                <a:effectLst/>
                <a:latin typeface="+mn-lt"/>
                <a:ea typeface="+mn-ea"/>
                <a:cs typeface="+mn-cs"/>
              </a:rPr>
              <a:t>, R. R., &amp; Mishra, G. S. (2017). Disruptive transportation: The adoption, utilization, and impacts of ride-hailing in the United States. </a:t>
            </a:r>
            <a:r>
              <a:rPr lang="en-US" sz="1200" i="1" kern="1200" dirty="0">
                <a:solidFill>
                  <a:schemeClr val="tx1"/>
                </a:solidFill>
                <a:effectLst/>
                <a:latin typeface="+mn-lt"/>
                <a:ea typeface="+mn-ea"/>
                <a:cs typeface="+mn-cs"/>
              </a:rPr>
              <a:t>Ucd-Its-Rr-17-07</a:t>
            </a:r>
            <a:r>
              <a:rPr lang="en-US" sz="1200" kern="1200" dirty="0">
                <a:solidFill>
                  <a:schemeClr val="tx1"/>
                </a:solidFill>
                <a:effectLst/>
                <a:latin typeface="+mn-lt"/>
                <a:ea typeface="+mn-ea"/>
                <a:cs typeface="+mn-cs"/>
              </a:rPr>
              <a:t>, (October). Retrieved from https://itspubs.ucdavis.edu/wp-content/themes/ucdavis/pubs/download_pdf.php?id=2752</a:t>
            </a:r>
          </a:p>
          <a:p>
            <a:r>
              <a:rPr lang="en-US" sz="1200" kern="1200" dirty="0" err="1">
                <a:solidFill>
                  <a:schemeClr val="tx1"/>
                </a:solidFill>
                <a:effectLst/>
                <a:latin typeface="+mn-lt"/>
                <a:ea typeface="+mn-ea"/>
                <a:cs typeface="+mn-cs"/>
              </a:rPr>
              <a:t>Gaus</a:t>
            </a:r>
            <a:r>
              <a:rPr lang="en-US" sz="1200" kern="1200" dirty="0">
                <a:solidFill>
                  <a:schemeClr val="tx1"/>
                </a:solidFill>
                <a:effectLst/>
                <a:latin typeface="+mn-lt"/>
                <a:ea typeface="+mn-ea"/>
                <a:cs typeface="+mn-cs"/>
              </a:rPr>
              <a:t>, A. (2015, October 23). Uber, Lyft drivers may not stick around for long, </a:t>
            </a:r>
            <a:r>
              <a:rPr lang="en-US" sz="1200" kern="1200" dirty="0" err="1">
                <a:solidFill>
                  <a:schemeClr val="tx1"/>
                </a:solidFill>
                <a:effectLst/>
                <a:latin typeface="+mn-lt"/>
                <a:ea typeface="+mn-ea"/>
                <a:cs typeface="+mn-cs"/>
              </a:rPr>
              <a:t>SherpaShare</a:t>
            </a:r>
            <a:r>
              <a:rPr lang="en-US" sz="1200" kern="1200" dirty="0">
                <a:solidFill>
                  <a:schemeClr val="tx1"/>
                </a:solidFill>
                <a:effectLst/>
                <a:latin typeface="+mn-lt"/>
                <a:ea typeface="+mn-ea"/>
                <a:cs typeface="+mn-cs"/>
              </a:rPr>
              <a:t> survey finds. </a:t>
            </a:r>
            <a:r>
              <a:rPr lang="en-US" sz="1200" i="1" kern="1200" dirty="0">
                <a:solidFill>
                  <a:schemeClr val="tx1"/>
                </a:solidFill>
                <a:effectLst/>
                <a:latin typeface="+mn-lt"/>
                <a:ea typeface="+mn-ea"/>
                <a:cs typeface="+mn-cs"/>
              </a:rPr>
              <a:t>The San Francisco Business Times</a:t>
            </a:r>
            <a:r>
              <a:rPr lang="en-US" sz="1200" kern="1200" dirty="0">
                <a:solidFill>
                  <a:schemeClr val="tx1"/>
                </a:solidFill>
                <a:effectLst/>
                <a:latin typeface="+mn-lt"/>
                <a:ea typeface="+mn-ea"/>
                <a:cs typeface="+mn-cs"/>
              </a:rPr>
              <a:t>. San Francisco. Retrieved from https://www.bizjournals.com/sanfrancisco/blog/techflash/2015/10/uber-lyft-drivers-leave-tech-startup-churn-vc.html</a:t>
            </a:r>
          </a:p>
          <a:p>
            <a:r>
              <a:rPr lang="en-US" sz="1200" kern="1200" dirty="0" err="1">
                <a:solidFill>
                  <a:schemeClr val="tx1"/>
                </a:solidFill>
                <a:effectLst/>
                <a:latin typeface="+mn-lt"/>
                <a:ea typeface="+mn-ea"/>
                <a:cs typeface="+mn-cs"/>
              </a:rPr>
              <a:t>Konczal</a:t>
            </a:r>
            <a:r>
              <a:rPr lang="en-US" sz="1200" kern="1200" dirty="0">
                <a:solidFill>
                  <a:schemeClr val="tx1"/>
                </a:solidFill>
                <a:effectLst/>
                <a:latin typeface="+mn-lt"/>
                <a:ea typeface="+mn-ea"/>
                <a:cs typeface="+mn-cs"/>
              </a:rPr>
              <a:t>, M. (2014). Socialize Uber. Retrieved December 5, 2017, from https://www.thenation.com/article/socialize-uber/</a:t>
            </a:r>
          </a:p>
          <a:p>
            <a:r>
              <a:rPr lang="en-US" sz="1200" kern="1200" dirty="0" err="1">
                <a:solidFill>
                  <a:schemeClr val="tx1"/>
                </a:solidFill>
                <a:effectLst/>
                <a:latin typeface="+mn-lt"/>
                <a:ea typeface="+mn-ea"/>
                <a:cs typeface="+mn-cs"/>
              </a:rPr>
              <a:t>Molla</a:t>
            </a:r>
            <a:r>
              <a:rPr lang="en-US" sz="1200" kern="1200" dirty="0">
                <a:solidFill>
                  <a:schemeClr val="tx1"/>
                </a:solidFill>
                <a:effectLst/>
                <a:latin typeface="+mn-lt"/>
                <a:ea typeface="+mn-ea"/>
                <a:cs typeface="+mn-cs"/>
              </a:rPr>
              <a:t>, R., &amp; Bhuiyan, J. (2017). Uber hasn’t recovered its business in San Francisco and New York since #</a:t>
            </a:r>
            <a:r>
              <a:rPr lang="en-US" sz="1200" kern="1200" dirty="0" err="1">
                <a:solidFill>
                  <a:schemeClr val="tx1"/>
                </a:solidFill>
                <a:effectLst/>
                <a:latin typeface="+mn-lt"/>
                <a:ea typeface="+mn-ea"/>
                <a:cs typeface="+mn-cs"/>
              </a:rPr>
              <a:t>deleteUber</a:t>
            </a:r>
            <a:r>
              <a:rPr lang="en-US" sz="1200" kern="1200" dirty="0">
                <a:solidFill>
                  <a:schemeClr val="tx1"/>
                </a:solidFill>
                <a:effectLst/>
                <a:latin typeface="+mn-lt"/>
                <a:ea typeface="+mn-ea"/>
                <a:cs typeface="+mn-cs"/>
              </a:rPr>
              <a:t> - Recode. Retrieved December 5, 2017, from https://www.recode.net/2017/11/8/16617798/uber-delete-uber-lyft-market-share-sales</a:t>
            </a:r>
          </a:p>
          <a:p>
            <a:r>
              <a:rPr lang="en-US" sz="1200" kern="1200" dirty="0">
                <a:solidFill>
                  <a:schemeClr val="tx1"/>
                </a:solidFill>
                <a:effectLst/>
                <a:latin typeface="+mn-lt"/>
                <a:ea typeface="+mn-ea"/>
                <a:cs typeface="+mn-cs"/>
              </a:rPr>
              <a:t>O’Brien, R. D., &amp; </a:t>
            </a:r>
            <a:r>
              <a:rPr lang="en-US" sz="1200" kern="1200" dirty="0" err="1">
                <a:solidFill>
                  <a:schemeClr val="tx1"/>
                </a:solidFill>
                <a:effectLst/>
                <a:latin typeface="+mn-lt"/>
                <a:ea typeface="+mn-ea"/>
                <a:cs typeface="+mn-cs"/>
              </a:rPr>
              <a:t>Bensinger</a:t>
            </a:r>
            <a:r>
              <a:rPr lang="en-US" sz="1200" kern="1200" dirty="0">
                <a:solidFill>
                  <a:schemeClr val="tx1"/>
                </a:solidFill>
                <a:effectLst/>
                <a:latin typeface="+mn-lt"/>
                <a:ea typeface="+mn-ea"/>
                <a:cs typeface="+mn-cs"/>
              </a:rPr>
              <a:t>, G. (2017, September 8). Uber faces FBI probe over program targeting rival Lyft; investigators looking at whether Uber’s defunct “Hell” internal program was used to interfere illegally with competitors. </a:t>
            </a:r>
            <a:r>
              <a:rPr lang="en-US" sz="1200" i="1" kern="1200" dirty="0">
                <a:solidFill>
                  <a:schemeClr val="tx1"/>
                </a:solidFill>
                <a:effectLst/>
                <a:latin typeface="+mn-lt"/>
                <a:ea typeface="+mn-ea"/>
                <a:cs typeface="+mn-cs"/>
              </a:rPr>
              <a:t>The Wall Street Journal</a:t>
            </a:r>
            <a:r>
              <a:rPr lang="en-US" sz="1200" kern="1200" dirty="0">
                <a:solidFill>
                  <a:schemeClr val="tx1"/>
                </a:solidFill>
                <a:effectLst/>
                <a:latin typeface="+mn-lt"/>
                <a:ea typeface="+mn-ea"/>
                <a:cs typeface="+mn-cs"/>
              </a:rPr>
              <a:t>. New York, NY.</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1CA5990-1A59-4FA4-80B5-AFD0153D03F1}" type="slidenum">
              <a:rPr lang="en-US" smtClean="0"/>
              <a:t>7</a:t>
            </a:fld>
            <a:endParaRPr lang="en-US"/>
          </a:p>
        </p:txBody>
      </p:sp>
    </p:spTree>
    <p:extLst>
      <p:ext uri="{BB962C8B-B14F-4D97-AF65-F5344CB8AC3E}">
        <p14:creationId xmlns:p14="http://schemas.microsoft.com/office/powerpoint/2010/main" val="135824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Bershidsky</a:t>
            </a:r>
            <a:r>
              <a:rPr lang="en-US" sz="1200" kern="1200" dirty="0">
                <a:solidFill>
                  <a:schemeClr val="tx1"/>
                </a:solidFill>
                <a:effectLst/>
                <a:latin typeface="+mn-lt"/>
                <a:ea typeface="+mn-ea"/>
                <a:cs typeface="+mn-cs"/>
              </a:rPr>
              <a:t>, L. (2017). Uber’s big problem Is a culture of dishonesty - Bloomberg. Retrieved November 22, 2017, from https://www.bloomberg.com/view/articles/2017-11-22/uber-s-big-problem-is-a-culture-of-dishonesty</a:t>
            </a:r>
          </a:p>
          <a:p>
            <a:r>
              <a:rPr lang="en-US" sz="1200" kern="1200" dirty="0">
                <a:solidFill>
                  <a:schemeClr val="tx1"/>
                </a:solidFill>
                <a:effectLst/>
                <a:latin typeface="+mn-lt"/>
                <a:ea typeface="+mn-ea"/>
                <a:cs typeface="+mn-cs"/>
              </a:rPr>
              <a:t>Buchanan, L. (2017). Lyft’s CEO on creating a great company culture. Retrieved December 6, 2017, from https://www.inc.com/magazine/201506/leigh-buchanan/logan-green-on-employee-recognition.html</a:t>
            </a:r>
          </a:p>
          <a:p>
            <a:r>
              <a:rPr lang="en-US" sz="1200" kern="1200" dirty="0" err="1">
                <a:solidFill>
                  <a:schemeClr val="tx1"/>
                </a:solidFill>
                <a:effectLst/>
                <a:latin typeface="+mn-lt"/>
                <a:ea typeface="+mn-ea"/>
                <a:cs typeface="+mn-cs"/>
              </a:rPr>
              <a:t>Geuss</a:t>
            </a:r>
            <a:r>
              <a:rPr lang="en-US" sz="1200" kern="1200" dirty="0">
                <a:solidFill>
                  <a:schemeClr val="tx1"/>
                </a:solidFill>
                <a:effectLst/>
                <a:latin typeface="+mn-lt"/>
                <a:ea typeface="+mn-ea"/>
                <a:cs typeface="+mn-cs"/>
              </a:rPr>
              <a:t>, M. (2016, December 16). Uber, defiant, says it won’t apply for an autonomous car permit in California. </a:t>
            </a:r>
            <a:r>
              <a:rPr lang="en-US" sz="1200" i="1" kern="1200" dirty="0">
                <a:solidFill>
                  <a:schemeClr val="tx1"/>
                </a:solidFill>
                <a:effectLst/>
                <a:latin typeface="+mn-lt"/>
                <a:ea typeface="+mn-ea"/>
                <a:cs typeface="+mn-cs"/>
              </a:rPr>
              <a:t>Ars </a:t>
            </a:r>
            <a:r>
              <a:rPr lang="en-US" sz="1200" i="1" kern="1200" dirty="0" err="1">
                <a:solidFill>
                  <a:schemeClr val="tx1"/>
                </a:solidFill>
                <a:effectLst/>
                <a:latin typeface="+mn-lt"/>
                <a:ea typeface="+mn-ea"/>
                <a:cs typeface="+mn-cs"/>
              </a:rPr>
              <a:t>Technica</a:t>
            </a:r>
            <a:r>
              <a:rPr lang="en-US" sz="1200" kern="1200" dirty="0">
                <a:solidFill>
                  <a:schemeClr val="tx1"/>
                </a:solidFill>
                <a:effectLst/>
                <a:latin typeface="+mn-lt"/>
                <a:ea typeface="+mn-ea"/>
                <a:cs typeface="+mn-cs"/>
              </a:rPr>
              <a:t>. Retrieved from https://arstechnica.com/cars/2016/12/uber-defiant-says-it-wont-apply-for-an-autonomous-car-permit-in-california/</a:t>
            </a:r>
          </a:p>
          <a:p>
            <a:r>
              <a:rPr lang="en-US" sz="1200" kern="1200" dirty="0">
                <a:solidFill>
                  <a:schemeClr val="tx1"/>
                </a:solidFill>
                <a:effectLst/>
                <a:latin typeface="+mn-lt"/>
                <a:ea typeface="+mn-ea"/>
                <a:cs typeface="+mn-cs"/>
              </a:rPr>
              <a:t>Ingram, D. (2017). What is at stake for Uber in U.S. bribery probe? Retrieved November 22, 2017, from https://www.reuters.com/article/us-uber-corruption/what-is-at-stake-for-uber-in-u-s-bribery-probe-idUSKCN1BW0HH</a:t>
            </a:r>
          </a:p>
          <a:p>
            <a:r>
              <a:rPr lang="en-US" sz="1200" kern="1200" dirty="0">
                <a:solidFill>
                  <a:schemeClr val="tx1"/>
                </a:solidFill>
                <a:effectLst/>
                <a:latin typeface="+mn-lt"/>
                <a:ea typeface="+mn-ea"/>
                <a:cs typeface="+mn-cs"/>
              </a:rPr>
              <a:t>Jones, G. R., &amp; George, J. M. (2016). </a:t>
            </a:r>
            <a:r>
              <a:rPr lang="en-US" sz="1200" i="1" kern="1200" dirty="0">
                <a:solidFill>
                  <a:schemeClr val="tx1"/>
                </a:solidFill>
                <a:effectLst/>
                <a:latin typeface="+mn-lt"/>
                <a:ea typeface="+mn-ea"/>
                <a:cs typeface="+mn-cs"/>
              </a:rPr>
              <a:t>Contemporary management</a:t>
            </a:r>
            <a:r>
              <a:rPr lang="en-US" sz="1200" kern="1200" dirty="0">
                <a:solidFill>
                  <a:schemeClr val="tx1"/>
                </a:solidFill>
                <a:effectLst/>
                <a:latin typeface="+mn-lt"/>
                <a:ea typeface="+mn-ea"/>
                <a:cs typeface="+mn-cs"/>
              </a:rPr>
              <a:t> (9th ed.). New York, NY: McGraw-Hill Education.</a:t>
            </a:r>
          </a:p>
          <a:p>
            <a:r>
              <a:rPr lang="en-US" sz="1200" kern="1200" dirty="0" err="1">
                <a:solidFill>
                  <a:schemeClr val="tx1"/>
                </a:solidFill>
                <a:effectLst/>
                <a:latin typeface="+mn-lt"/>
                <a:ea typeface="+mn-ea"/>
                <a:cs typeface="+mn-cs"/>
              </a:rPr>
              <a:t>Khosrowshahi</a:t>
            </a:r>
            <a:r>
              <a:rPr lang="en-US" sz="1200" kern="1200" dirty="0">
                <a:solidFill>
                  <a:schemeClr val="tx1"/>
                </a:solidFill>
                <a:effectLst/>
                <a:latin typeface="+mn-lt"/>
                <a:ea typeface="+mn-ea"/>
                <a:cs typeface="+mn-cs"/>
              </a:rPr>
              <a:t>, D. (2017). </a:t>
            </a:r>
            <a:r>
              <a:rPr lang="en-US" sz="1200" i="1" kern="1200" dirty="0">
                <a:solidFill>
                  <a:schemeClr val="tx1"/>
                </a:solidFill>
                <a:effectLst/>
                <a:latin typeface="+mn-lt"/>
                <a:ea typeface="+mn-ea"/>
                <a:cs typeface="+mn-cs"/>
              </a:rPr>
              <a:t>2016 data security incident</a:t>
            </a:r>
            <a:r>
              <a:rPr lang="en-US" sz="1200" kern="1200" dirty="0">
                <a:solidFill>
                  <a:schemeClr val="tx1"/>
                </a:solidFill>
                <a:effectLst/>
                <a:latin typeface="+mn-lt"/>
                <a:ea typeface="+mn-ea"/>
                <a:cs typeface="+mn-cs"/>
              </a:rPr>
              <a:t>. Retrieved November 22, 2017, from https://www.uber.com/newsroom/2016-data-incident/</a:t>
            </a:r>
          </a:p>
          <a:p>
            <a:r>
              <a:rPr lang="en-US" sz="1200" kern="1200" dirty="0">
                <a:solidFill>
                  <a:schemeClr val="tx1"/>
                </a:solidFill>
                <a:effectLst/>
                <a:latin typeface="+mn-lt"/>
                <a:ea typeface="+mn-ea"/>
                <a:cs typeface="+mn-cs"/>
              </a:rPr>
              <a:t>Newcomer, E. (2017). Uber paid hackers to delete stolen data on 57 billion people - Bloomberg. Retrieved November 22, 2017, from https://www.bloomberg.com/news/articles/2017-11-21/uber-concealed-cyberattack-that-exposed-57-million-people-s-data</a:t>
            </a:r>
          </a:p>
          <a:p>
            <a:r>
              <a:rPr lang="en-US" sz="1200" kern="1200" dirty="0">
                <a:solidFill>
                  <a:schemeClr val="tx1"/>
                </a:solidFill>
                <a:effectLst/>
                <a:latin typeface="+mn-lt"/>
                <a:ea typeface="+mn-ea"/>
                <a:cs typeface="+mn-cs"/>
              </a:rPr>
              <a:t>O’Brien, R. D., &amp; </a:t>
            </a:r>
            <a:r>
              <a:rPr lang="en-US" sz="1200" kern="1200" dirty="0" err="1">
                <a:solidFill>
                  <a:schemeClr val="tx1"/>
                </a:solidFill>
                <a:effectLst/>
                <a:latin typeface="+mn-lt"/>
                <a:ea typeface="+mn-ea"/>
                <a:cs typeface="+mn-cs"/>
              </a:rPr>
              <a:t>Bensinger</a:t>
            </a:r>
            <a:r>
              <a:rPr lang="en-US" sz="1200" kern="1200" dirty="0">
                <a:solidFill>
                  <a:schemeClr val="tx1"/>
                </a:solidFill>
                <a:effectLst/>
                <a:latin typeface="+mn-lt"/>
                <a:ea typeface="+mn-ea"/>
                <a:cs typeface="+mn-cs"/>
              </a:rPr>
              <a:t>, G. (2017, September 8). Uber faces FBI probe over program targeting rival Lyft; investigators looking at whether Uber’s defunct “Hell” internal program was used to interfere illegally with competitors. </a:t>
            </a:r>
            <a:r>
              <a:rPr lang="en-US" sz="1200" i="1" kern="1200" dirty="0">
                <a:solidFill>
                  <a:schemeClr val="tx1"/>
                </a:solidFill>
                <a:effectLst/>
                <a:latin typeface="+mn-lt"/>
                <a:ea typeface="+mn-ea"/>
                <a:cs typeface="+mn-cs"/>
              </a:rPr>
              <a:t>The Wall Street Journal</a:t>
            </a:r>
            <a:r>
              <a:rPr lang="en-US" sz="1200" kern="1200" dirty="0">
                <a:solidFill>
                  <a:schemeClr val="tx1"/>
                </a:solidFill>
                <a:effectLst/>
                <a:latin typeface="+mn-lt"/>
                <a:ea typeface="+mn-ea"/>
                <a:cs typeface="+mn-cs"/>
              </a:rPr>
              <a:t>. New York, NY.</a:t>
            </a:r>
          </a:p>
          <a:p>
            <a:r>
              <a:rPr lang="en-US" sz="1200" kern="1200" dirty="0">
                <a:solidFill>
                  <a:schemeClr val="tx1"/>
                </a:solidFill>
                <a:effectLst/>
                <a:latin typeface="+mn-lt"/>
                <a:ea typeface="+mn-ea"/>
                <a:cs typeface="+mn-cs"/>
              </a:rPr>
              <a:t>Somerville, H. (2017). Judge approves $27 million driver settlement in Lyft lawsuit. Retrieved November 22, 2017, from https://www.reuters.com/article/us-lyft-drivers/judge-approves-27-million-driver-settlement-in-lyft-lawsuit-idUSKBN16N30D</a:t>
            </a:r>
          </a:p>
          <a:p>
            <a:r>
              <a:rPr lang="en-US" sz="1200" kern="1200" dirty="0">
                <a:solidFill>
                  <a:schemeClr val="tx1"/>
                </a:solidFill>
                <a:effectLst/>
                <a:latin typeface="+mn-lt"/>
                <a:ea typeface="+mn-ea"/>
                <a:cs typeface="+mn-cs"/>
              </a:rPr>
              <a:t>Steinmetz, K. (2017, September). How Lyft is capitalizing on Uber’s scandals. </a:t>
            </a:r>
            <a:r>
              <a:rPr lang="en-US" sz="1200" i="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8</a:t>
            </a:fld>
            <a:endParaRPr lang="en-US"/>
          </a:p>
        </p:txBody>
      </p:sp>
    </p:spTree>
    <p:extLst>
      <p:ext uri="{BB962C8B-B14F-4D97-AF65-F5344CB8AC3E}">
        <p14:creationId xmlns:p14="http://schemas.microsoft.com/office/powerpoint/2010/main" val="3963644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www.thoughtco.com</a:t>
            </a:r>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9</a:t>
            </a:fld>
            <a:endParaRPr lang="en-US"/>
          </a:p>
        </p:txBody>
      </p:sp>
    </p:spTree>
    <p:extLst>
      <p:ext uri="{BB962C8B-B14F-4D97-AF65-F5344CB8AC3E}">
        <p14:creationId xmlns:p14="http://schemas.microsoft.com/office/powerpoint/2010/main" val="910780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12</a:t>
            </a:fld>
            <a:endParaRPr lang="en-US"/>
          </a:p>
        </p:txBody>
      </p:sp>
    </p:spTree>
    <p:extLst>
      <p:ext uri="{BB962C8B-B14F-4D97-AF65-F5344CB8AC3E}">
        <p14:creationId xmlns:p14="http://schemas.microsoft.com/office/powerpoint/2010/main" val="1659087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CA5990-1A59-4FA4-80B5-AFD0153D03F1}" type="slidenum">
              <a:rPr lang="en-US" smtClean="0"/>
              <a:t>13</a:t>
            </a:fld>
            <a:endParaRPr lang="en-US"/>
          </a:p>
        </p:txBody>
      </p:sp>
    </p:spTree>
    <p:extLst>
      <p:ext uri="{BB962C8B-B14F-4D97-AF65-F5344CB8AC3E}">
        <p14:creationId xmlns:p14="http://schemas.microsoft.com/office/powerpoint/2010/main" val="2229074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1CA5990-1A59-4FA4-80B5-AFD0153D03F1}" type="slidenum">
              <a:rPr lang="en-US" smtClean="0"/>
              <a:t>17</a:t>
            </a:fld>
            <a:endParaRPr lang="en-US"/>
          </a:p>
        </p:txBody>
      </p:sp>
    </p:spTree>
    <p:extLst>
      <p:ext uri="{BB962C8B-B14F-4D97-AF65-F5344CB8AC3E}">
        <p14:creationId xmlns:p14="http://schemas.microsoft.com/office/powerpoint/2010/main" val="1618179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3CB41F-6430-46A9-8592-B908EF97A5ED}"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463751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CB41F-6430-46A9-8592-B908EF97A5ED}"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009807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3CB41F-6430-46A9-8592-B908EF97A5ED}"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104175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3CB41F-6430-46A9-8592-B908EF97A5ED}"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4125016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3CB41F-6430-46A9-8592-B908EF97A5ED}"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258127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3CB41F-6430-46A9-8592-B908EF97A5ED}" type="datetimeFigureOut">
              <a:rPr lang="en-US" smtClean="0"/>
              <a:t>12/12/2017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698742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3CB41F-6430-46A9-8592-B908EF97A5ED}"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2356016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3CB41F-6430-46A9-8592-B908EF97A5ED}" type="datetimeFigureOut">
              <a:rPr lang="en-US" smtClean="0"/>
              <a:t>12/12/2017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483106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3CB41F-6430-46A9-8592-B908EF97A5ED}" type="datetimeFigureOut">
              <a:rPr lang="en-US" smtClean="0"/>
              <a:t>12/12/2017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1507323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0" y="0"/>
            <a:ext cx="12192000" cy="5181600"/>
          </a:xfrm>
        </p:spPr>
        <p:txBody>
          <a:bodyPr/>
          <a:lstStyle/>
          <a:p>
            <a:endParaRPr lang="en-US"/>
          </a:p>
        </p:txBody>
      </p:sp>
      <p:sp>
        <p:nvSpPr>
          <p:cNvPr id="2" name="Date Placeholder 1"/>
          <p:cNvSpPr>
            <a:spLocks noGrp="1"/>
          </p:cNvSpPr>
          <p:nvPr>
            <p:ph type="dt" sz="half" idx="10"/>
          </p:nvPr>
        </p:nvSpPr>
        <p:spPr/>
        <p:txBody>
          <a:bodyPr/>
          <a:lstStyle/>
          <a:p>
            <a:fld id="{CD3CB41F-6430-46A9-8592-B908EF97A5ED}" type="datetimeFigureOut">
              <a:rPr lang="en-US" smtClean="0"/>
              <a:t>12/12/2017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218044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1">
            <a:lumMod val="95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627AE6-33B8-459E-8566-C4F4196E8D2D}"/>
              </a:ext>
            </a:extLst>
          </p:cNvPr>
          <p:cNvSpPr>
            <a:spLocks noGrp="1"/>
          </p:cNvSpPr>
          <p:nvPr>
            <p:ph type="sldNum" sz="quarter" idx="12"/>
          </p:nvPr>
        </p:nvSpPr>
        <p:spPr/>
        <p:txBody>
          <a:bodyPr/>
          <a:lstStyle/>
          <a:p>
            <a:fld id="{759DE5CE-A7EA-4D46-8A18-019F15EB7A0D}" type="slidenum">
              <a:rPr lang="en-US" smtClean="0"/>
              <a:t>‹#›</a:t>
            </a:fld>
            <a:endParaRPr lang="en-US"/>
          </a:p>
        </p:txBody>
      </p:sp>
      <p:sp>
        <p:nvSpPr>
          <p:cNvPr id="6" name="TextBox 5">
            <a:extLst>
              <a:ext uri="{FF2B5EF4-FFF2-40B4-BE49-F238E27FC236}">
                <a16:creationId xmlns:a16="http://schemas.microsoft.com/office/drawing/2014/main" id="{19E9F723-C3E2-421A-B94C-C581EDD0BB34}"/>
              </a:ext>
            </a:extLst>
          </p:cNvPr>
          <p:cNvSpPr txBox="1"/>
          <p:nvPr userDrawn="1"/>
        </p:nvSpPr>
        <p:spPr>
          <a:xfrm>
            <a:off x="817302" y="-45660"/>
            <a:ext cx="2193036" cy="1569660"/>
          </a:xfrm>
          <a:prstGeom prst="rect">
            <a:avLst/>
          </a:prstGeom>
          <a:noFill/>
        </p:spPr>
        <p:txBody>
          <a:bodyPr wrap="none" rtlCol="0">
            <a:spAutoFit/>
          </a:bodyPr>
          <a:lstStyle/>
          <a:p>
            <a:r>
              <a:rPr lang="en-US" sz="9600" i="1" spc="-300" dirty="0" err="1">
                <a:solidFill>
                  <a:schemeClr val="tx1">
                    <a:lumMod val="85000"/>
                    <a:lumOff val="15000"/>
                  </a:schemeClr>
                </a:solidFill>
                <a:latin typeface="Bodoni MT" pitchFamily="18" charset="0"/>
              </a:rPr>
              <a:t>swot</a:t>
            </a:r>
            <a:endParaRPr lang="en-US" sz="9600" i="1" spc="-300" dirty="0">
              <a:solidFill>
                <a:schemeClr val="tx1">
                  <a:lumMod val="85000"/>
                  <a:lumOff val="15000"/>
                </a:schemeClr>
              </a:solidFill>
              <a:latin typeface="Bodoni MT" pitchFamily="18" charset="0"/>
            </a:endParaRPr>
          </a:p>
        </p:txBody>
      </p:sp>
      <p:sp>
        <p:nvSpPr>
          <p:cNvPr id="8" name="Rectangle 7">
            <a:extLst>
              <a:ext uri="{FF2B5EF4-FFF2-40B4-BE49-F238E27FC236}">
                <a16:creationId xmlns:a16="http://schemas.microsoft.com/office/drawing/2014/main" id="{AC9D364A-531A-441E-BD6B-B19DFB13F31D}"/>
              </a:ext>
            </a:extLst>
          </p:cNvPr>
          <p:cNvSpPr/>
          <p:nvPr userDrawn="1"/>
        </p:nvSpPr>
        <p:spPr>
          <a:xfrm>
            <a:off x="187247" y="1295400"/>
            <a:ext cx="5760000" cy="523220"/>
          </a:xfrm>
          <a:prstGeom prst="rect">
            <a:avLst/>
          </a:prstGeom>
          <a:solidFill>
            <a:schemeClr val="bg1"/>
          </a:solidFill>
        </p:spPr>
        <p:txBody>
          <a:bodyPr wrap="square">
            <a:spAutoFit/>
          </a:bodyPr>
          <a:lstStyle/>
          <a:p>
            <a:pPr algn="ctr"/>
            <a:r>
              <a:rPr lang="en-US" sz="2800" i="1" kern="3000" spc="-150" dirty="0">
                <a:solidFill>
                  <a:schemeClr val="tx1">
                    <a:lumMod val="85000"/>
                    <a:lumOff val="15000"/>
                  </a:schemeClr>
                </a:solidFill>
                <a:latin typeface="Bodoni MT" pitchFamily="18" charset="0"/>
              </a:rPr>
              <a:t>Strengths</a:t>
            </a:r>
          </a:p>
        </p:txBody>
      </p:sp>
      <p:sp>
        <p:nvSpPr>
          <p:cNvPr id="10" name="Rectangle 9">
            <a:extLst>
              <a:ext uri="{FF2B5EF4-FFF2-40B4-BE49-F238E27FC236}">
                <a16:creationId xmlns:a16="http://schemas.microsoft.com/office/drawing/2014/main" id="{285147FA-FA4B-4211-8AC1-39CC4E80E8EE}"/>
              </a:ext>
            </a:extLst>
          </p:cNvPr>
          <p:cNvSpPr/>
          <p:nvPr userDrawn="1"/>
        </p:nvSpPr>
        <p:spPr>
          <a:xfrm>
            <a:off x="6244753" y="1295400"/>
            <a:ext cx="5760000" cy="523220"/>
          </a:xfrm>
          <a:prstGeom prst="rect">
            <a:avLst/>
          </a:prstGeom>
          <a:solidFill>
            <a:schemeClr val="tx1"/>
          </a:solidFill>
        </p:spPr>
        <p:txBody>
          <a:bodyPr wrap="square">
            <a:spAutoFit/>
          </a:bodyPr>
          <a:lstStyle/>
          <a:p>
            <a:pPr algn="ctr"/>
            <a:r>
              <a:rPr lang="en-US" sz="2800" i="1" kern="3000" spc="-150" dirty="0">
                <a:solidFill>
                  <a:schemeClr val="bg1"/>
                </a:solidFill>
                <a:latin typeface="Bodoni MT" pitchFamily="18" charset="0"/>
              </a:rPr>
              <a:t>Weaknesses</a:t>
            </a:r>
          </a:p>
        </p:txBody>
      </p:sp>
      <p:sp>
        <p:nvSpPr>
          <p:cNvPr id="13" name="Rectangle 12">
            <a:extLst>
              <a:ext uri="{FF2B5EF4-FFF2-40B4-BE49-F238E27FC236}">
                <a16:creationId xmlns:a16="http://schemas.microsoft.com/office/drawing/2014/main" id="{94523DF1-96F4-4F14-BC58-36EB1D6AFD15}"/>
              </a:ext>
            </a:extLst>
          </p:cNvPr>
          <p:cNvSpPr/>
          <p:nvPr/>
        </p:nvSpPr>
        <p:spPr>
          <a:xfrm>
            <a:off x="187247" y="4174781"/>
            <a:ext cx="5760000" cy="523220"/>
          </a:xfrm>
          <a:prstGeom prst="rect">
            <a:avLst/>
          </a:prstGeom>
          <a:solidFill>
            <a:schemeClr val="bg1"/>
          </a:solidFill>
        </p:spPr>
        <p:txBody>
          <a:bodyPr wrap="square">
            <a:spAutoFit/>
          </a:bodyPr>
          <a:lstStyle/>
          <a:p>
            <a:pPr algn="ctr"/>
            <a:r>
              <a:rPr lang="en-US" sz="2800" i="1" kern="3000" spc="-150" dirty="0">
                <a:solidFill>
                  <a:schemeClr val="tx1">
                    <a:lumMod val="85000"/>
                    <a:lumOff val="15000"/>
                  </a:schemeClr>
                </a:solidFill>
                <a:latin typeface="Bodoni MT" pitchFamily="18" charset="0"/>
              </a:rPr>
              <a:t>Opportunities	</a:t>
            </a:r>
          </a:p>
        </p:txBody>
      </p:sp>
      <p:sp>
        <p:nvSpPr>
          <p:cNvPr id="14" name="Rectangle 13">
            <a:extLst>
              <a:ext uri="{FF2B5EF4-FFF2-40B4-BE49-F238E27FC236}">
                <a16:creationId xmlns:a16="http://schemas.microsoft.com/office/drawing/2014/main" id="{3AF6B42D-8ABD-46AF-86F0-B8A832B8B341}"/>
              </a:ext>
            </a:extLst>
          </p:cNvPr>
          <p:cNvSpPr/>
          <p:nvPr/>
        </p:nvSpPr>
        <p:spPr>
          <a:xfrm>
            <a:off x="6244753" y="4698000"/>
            <a:ext cx="5760000" cy="2160000"/>
          </a:xfrm>
          <a:prstGeom prst="rect">
            <a:avLst/>
          </a:prstGeom>
          <a:solidFill>
            <a:srgbClr val="FF0066"/>
          </a:solidFill>
        </p:spPr>
        <p:txBody>
          <a:bodyPr wrap="square" lIns="144000" tIns="90000" rIns="144000" bIns="90000" numCol="1">
            <a:noAutofit/>
          </a:bodyPr>
          <a:lstStyle/>
          <a:p>
            <a:pPr algn="l"/>
            <a:r>
              <a:rPr lang="en-US" sz="1800" dirty="0">
                <a:solidFill>
                  <a:schemeClr val="bg1"/>
                </a:solidFill>
                <a:latin typeface="Cambria" pitchFamily="18" charset="0"/>
              </a:rPr>
              <a:t>After listening closely to a client's needs, we use our knowledge and experience to carefully craft a strategy that'll help them deliver an amazing product. One that their customers will enjoy using, time and time again. </a:t>
            </a:r>
          </a:p>
        </p:txBody>
      </p:sp>
      <p:sp>
        <p:nvSpPr>
          <p:cNvPr id="15" name="Rectangle 14">
            <a:extLst>
              <a:ext uri="{FF2B5EF4-FFF2-40B4-BE49-F238E27FC236}">
                <a16:creationId xmlns:a16="http://schemas.microsoft.com/office/drawing/2014/main" id="{80212322-F408-4B61-B495-B75F1CED4A38}"/>
              </a:ext>
            </a:extLst>
          </p:cNvPr>
          <p:cNvSpPr/>
          <p:nvPr/>
        </p:nvSpPr>
        <p:spPr>
          <a:xfrm>
            <a:off x="6244753" y="4174781"/>
            <a:ext cx="5760000" cy="523220"/>
          </a:xfrm>
          <a:prstGeom prst="rect">
            <a:avLst/>
          </a:prstGeom>
          <a:solidFill>
            <a:schemeClr val="tx1"/>
          </a:solidFill>
        </p:spPr>
        <p:txBody>
          <a:bodyPr wrap="square">
            <a:spAutoFit/>
          </a:bodyPr>
          <a:lstStyle/>
          <a:p>
            <a:pPr algn="ctr"/>
            <a:r>
              <a:rPr lang="en-US" sz="2800" i="1" kern="3000" spc="-150" dirty="0">
                <a:solidFill>
                  <a:schemeClr val="bg1"/>
                </a:solidFill>
                <a:latin typeface="Bodoni MT" pitchFamily="18" charset="0"/>
              </a:rPr>
              <a:t>Threats</a:t>
            </a:r>
          </a:p>
        </p:txBody>
      </p:sp>
      <p:sp>
        <p:nvSpPr>
          <p:cNvPr id="18" name="Text Placeholder 17">
            <a:extLst>
              <a:ext uri="{FF2B5EF4-FFF2-40B4-BE49-F238E27FC236}">
                <a16:creationId xmlns:a16="http://schemas.microsoft.com/office/drawing/2014/main" id="{7CDE3E15-6C4C-4A01-8E9C-09217301BD15}"/>
              </a:ext>
            </a:extLst>
          </p:cNvPr>
          <p:cNvSpPr>
            <a:spLocks noGrp="1"/>
          </p:cNvSpPr>
          <p:nvPr>
            <p:ph type="body" sz="quarter" idx="13"/>
          </p:nvPr>
        </p:nvSpPr>
        <p:spPr>
          <a:xfrm>
            <a:off x="182167" y="1818000"/>
            <a:ext cx="5760000" cy="2160000"/>
          </a:xfrm>
          <a:solidFill>
            <a:srgbClr val="FF0066"/>
          </a:solidFill>
        </p:spPr>
        <p:txBody>
          <a:bodyPr lIns="144000" tIns="90000" rIns="144000" bIns="90000">
            <a:noAutofit/>
          </a:bodyPr>
          <a:lstStyle>
            <a:lvl1pPr>
              <a:defRPr sz="1800">
                <a:solidFill>
                  <a:schemeClr val="bg1"/>
                </a:solidFill>
                <a:latin typeface="Cambria" panose="02040503050406030204" pitchFamily="18" charset="0"/>
              </a:defRPr>
            </a:lvl1pPr>
            <a:lvl2pPr>
              <a:defRPr sz="1800">
                <a:solidFill>
                  <a:schemeClr val="bg1"/>
                </a:solidFill>
                <a:latin typeface="Cambria" panose="02040503050406030204" pitchFamily="18" charset="0"/>
              </a:defRPr>
            </a:lvl2pPr>
            <a:lvl3pPr>
              <a:defRPr sz="1800">
                <a:solidFill>
                  <a:schemeClr val="bg1"/>
                </a:solidFill>
                <a:latin typeface="Cambria" panose="02040503050406030204" pitchFamily="18" charset="0"/>
              </a:defRPr>
            </a:lvl3pPr>
            <a:lvl4pPr>
              <a:defRPr sz="1800">
                <a:solidFill>
                  <a:schemeClr val="bg1"/>
                </a:solidFill>
                <a:latin typeface="Cambria" panose="02040503050406030204" pitchFamily="18" charset="0"/>
              </a:defRPr>
            </a:lvl4pPr>
            <a:lvl5pPr>
              <a:defRPr sz="1800">
                <a:solidFill>
                  <a:schemeClr val="bg1"/>
                </a:solidFill>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7">
            <a:extLst>
              <a:ext uri="{FF2B5EF4-FFF2-40B4-BE49-F238E27FC236}">
                <a16:creationId xmlns:a16="http://schemas.microsoft.com/office/drawing/2014/main" id="{FEB09125-3725-445C-A759-362B02725CA9}"/>
              </a:ext>
            </a:extLst>
          </p:cNvPr>
          <p:cNvSpPr>
            <a:spLocks noGrp="1"/>
          </p:cNvSpPr>
          <p:nvPr>
            <p:ph type="body" sz="quarter" idx="14"/>
          </p:nvPr>
        </p:nvSpPr>
        <p:spPr>
          <a:xfrm>
            <a:off x="6249836" y="1818000"/>
            <a:ext cx="5760000" cy="2160000"/>
          </a:xfrm>
          <a:solidFill>
            <a:srgbClr val="FF0066"/>
          </a:solidFill>
        </p:spPr>
        <p:txBody>
          <a:bodyPr lIns="144000" tIns="90000" rIns="144000" bIns="90000">
            <a:noAutofit/>
          </a:bodyPr>
          <a:lstStyle>
            <a:lvl1pPr>
              <a:defRPr sz="1800">
                <a:solidFill>
                  <a:schemeClr val="bg1"/>
                </a:solidFill>
                <a:latin typeface="Cambria" panose="02040503050406030204" pitchFamily="18" charset="0"/>
              </a:defRPr>
            </a:lvl1pPr>
            <a:lvl2pPr>
              <a:defRPr sz="1800">
                <a:solidFill>
                  <a:schemeClr val="bg1"/>
                </a:solidFill>
                <a:latin typeface="Cambria" panose="02040503050406030204" pitchFamily="18" charset="0"/>
              </a:defRPr>
            </a:lvl2pPr>
            <a:lvl3pPr>
              <a:defRPr sz="1800">
                <a:solidFill>
                  <a:schemeClr val="bg1"/>
                </a:solidFill>
                <a:latin typeface="Cambria" panose="02040503050406030204" pitchFamily="18" charset="0"/>
              </a:defRPr>
            </a:lvl3pPr>
            <a:lvl4pPr>
              <a:defRPr sz="1800">
                <a:solidFill>
                  <a:schemeClr val="bg1"/>
                </a:solidFill>
                <a:latin typeface="Cambria" panose="02040503050406030204" pitchFamily="18" charset="0"/>
              </a:defRPr>
            </a:lvl4pPr>
            <a:lvl5pPr>
              <a:defRPr sz="1800">
                <a:solidFill>
                  <a:schemeClr val="bg1"/>
                </a:solidFill>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7">
            <a:extLst>
              <a:ext uri="{FF2B5EF4-FFF2-40B4-BE49-F238E27FC236}">
                <a16:creationId xmlns:a16="http://schemas.microsoft.com/office/drawing/2014/main" id="{02A5763C-83AF-49F7-B581-6483009A657A}"/>
              </a:ext>
            </a:extLst>
          </p:cNvPr>
          <p:cNvSpPr>
            <a:spLocks noGrp="1"/>
          </p:cNvSpPr>
          <p:nvPr>
            <p:ph type="body" sz="quarter" idx="15"/>
          </p:nvPr>
        </p:nvSpPr>
        <p:spPr>
          <a:xfrm>
            <a:off x="182167" y="4698000"/>
            <a:ext cx="5760000" cy="2160000"/>
          </a:xfrm>
          <a:solidFill>
            <a:srgbClr val="FF0066"/>
          </a:solidFill>
        </p:spPr>
        <p:txBody>
          <a:bodyPr lIns="144000" tIns="90000" rIns="144000" bIns="90000">
            <a:noAutofit/>
          </a:bodyPr>
          <a:lstStyle>
            <a:lvl1pPr>
              <a:defRPr sz="1800">
                <a:solidFill>
                  <a:schemeClr val="bg1"/>
                </a:solidFill>
                <a:latin typeface="Cambria" panose="02040503050406030204" pitchFamily="18" charset="0"/>
              </a:defRPr>
            </a:lvl1pPr>
            <a:lvl2pPr>
              <a:defRPr sz="1800">
                <a:solidFill>
                  <a:schemeClr val="bg1"/>
                </a:solidFill>
                <a:latin typeface="Cambria" panose="02040503050406030204" pitchFamily="18" charset="0"/>
              </a:defRPr>
            </a:lvl2pPr>
            <a:lvl3pPr>
              <a:defRPr sz="1800">
                <a:solidFill>
                  <a:schemeClr val="bg1"/>
                </a:solidFill>
                <a:latin typeface="Cambria" panose="02040503050406030204" pitchFamily="18" charset="0"/>
              </a:defRPr>
            </a:lvl3pPr>
            <a:lvl4pPr>
              <a:defRPr sz="1800">
                <a:solidFill>
                  <a:schemeClr val="bg1"/>
                </a:solidFill>
                <a:latin typeface="Cambria" panose="02040503050406030204" pitchFamily="18" charset="0"/>
              </a:defRPr>
            </a:lvl4pPr>
            <a:lvl5pPr>
              <a:defRPr sz="1800">
                <a:solidFill>
                  <a:schemeClr val="bg1"/>
                </a:solidFill>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0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3CB41F-6430-46A9-8592-B908EF97A5ED}" type="datetimeFigureOut">
              <a:rPr lang="en-US" smtClean="0"/>
              <a:t>12/12/2017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9DE5CE-A7EA-4D46-8A18-019F15EB7A0D}" type="slidenum">
              <a:rPr lang="en-US" smtClean="0"/>
              <a:t>‹#›</a:t>
            </a:fld>
            <a:endParaRPr lang="en-US"/>
          </a:p>
        </p:txBody>
      </p:sp>
    </p:spTree>
    <p:extLst>
      <p:ext uri="{BB962C8B-B14F-4D97-AF65-F5344CB8AC3E}">
        <p14:creationId xmlns:p14="http://schemas.microsoft.com/office/powerpoint/2010/main" val="3816319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3CB41F-6430-46A9-8592-B908EF97A5ED}" type="datetimeFigureOut">
              <a:rPr lang="en-US" smtClean="0"/>
              <a:t>12/12/2017</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9DE5CE-A7EA-4D46-8A18-019F15EB7A0D}" type="slidenum">
              <a:rPr lang="en-US" smtClean="0"/>
              <a:t>‹#›</a:t>
            </a:fld>
            <a:endParaRPr lang="en-US"/>
          </a:p>
        </p:txBody>
      </p:sp>
    </p:spTree>
    <p:extLst>
      <p:ext uri="{BB962C8B-B14F-4D97-AF65-F5344CB8AC3E}">
        <p14:creationId xmlns:p14="http://schemas.microsoft.com/office/powerpoint/2010/main" val="364299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2" Type="http://schemas.openxmlformats.org/officeDocument/2006/relationships/hyperlink" Target="https://uber.com/citie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4" name="Rectangle 13"/>
          <p:cNvSpPr/>
          <p:nvPr/>
        </p:nvSpPr>
        <p:spPr>
          <a:xfrm>
            <a:off x="0" y="2590800"/>
            <a:ext cx="12192000" cy="3740005"/>
          </a:xfrm>
          <a:prstGeom prst="rect">
            <a:avLst/>
          </a:prstGeom>
          <a:solidFill>
            <a:schemeClr val="tx1">
              <a:lumMod val="65000"/>
              <a:lumOff val="35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EEEEEE"/>
              </a:solidFill>
              <a:highlight>
                <a:srgbClr val="C0C0C0"/>
              </a:highlight>
            </a:endParaRPr>
          </a:p>
        </p:txBody>
      </p:sp>
      <p:sp>
        <p:nvSpPr>
          <p:cNvPr id="5" name="TextBox 4"/>
          <p:cNvSpPr txBox="1"/>
          <p:nvPr/>
        </p:nvSpPr>
        <p:spPr>
          <a:xfrm>
            <a:off x="1056000" y="4876800"/>
            <a:ext cx="10080000" cy="1440000"/>
          </a:xfrm>
          <a:prstGeom prst="rect">
            <a:avLst/>
          </a:prstGeom>
          <a:noFill/>
        </p:spPr>
        <p:txBody>
          <a:bodyPr wrap="square" lIns="0" tIns="0" rIns="0" bIns="0" rtlCol="0">
            <a:noAutofit/>
          </a:bodyPr>
          <a:lstStyle/>
          <a:p>
            <a:pPr algn="dist"/>
            <a:r>
              <a:rPr lang="en-US" sz="3200" dirty="0">
                <a:solidFill>
                  <a:schemeClr val="bg1"/>
                </a:solidFill>
                <a:latin typeface="Cambria" pitchFamily="18" charset="0"/>
              </a:rPr>
              <a:t>AKSHITA CHAWDHARY </a:t>
            </a:r>
            <a:r>
              <a:rPr lang="en-US" sz="3200" dirty="0">
                <a:solidFill>
                  <a:schemeClr val="bg1"/>
                </a:solidFill>
                <a:latin typeface="Cambria" pitchFamily="18" charset="0"/>
                <a:sym typeface="Wingdings" panose="05000000000000000000" pitchFamily="2" charset="2"/>
              </a:rPr>
              <a:t> </a:t>
            </a:r>
            <a:r>
              <a:rPr lang="en-US" sz="3200" dirty="0">
                <a:solidFill>
                  <a:schemeClr val="bg1"/>
                </a:solidFill>
                <a:latin typeface="Cambria" pitchFamily="18" charset="0"/>
              </a:rPr>
              <a:t>ABHILASH KEDLAYA</a:t>
            </a:r>
          </a:p>
          <a:p>
            <a:pPr algn="dist"/>
            <a:r>
              <a:rPr lang="en-US" sz="3200" dirty="0">
                <a:solidFill>
                  <a:schemeClr val="bg1"/>
                </a:solidFill>
                <a:latin typeface="Cambria" pitchFamily="18" charset="0"/>
              </a:rPr>
              <a:t>HYE KIM </a:t>
            </a:r>
            <a:r>
              <a:rPr lang="en-US" sz="3200" dirty="0">
                <a:solidFill>
                  <a:schemeClr val="bg1"/>
                </a:solidFill>
                <a:latin typeface="Cambria" pitchFamily="18" charset="0"/>
                <a:sym typeface="Wingdings" panose="05000000000000000000" pitchFamily="2" charset="2"/>
              </a:rPr>
              <a:t> </a:t>
            </a:r>
            <a:r>
              <a:rPr lang="en-US" sz="3200" dirty="0">
                <a:solidFill>
                  <a:schemeClr val="bg1"/>
                </a:solidFill>
                <a:latin typeface="Cambria" pitchFamily="18" charset="0"/>
              </a:rPr>
              <a:t>ALTAN ORHON </a:t>
            </a:r>
            <a:r>
              <a:rPr lang="en-US" sz="3200" dirty="0">
                <a:solidFill>
                  <a:schemeClr val="bg1"/>
                </a:solidFill>
                <a:latin typeface="Cambria" pitchFamily="18" charset="0"/>
                <a:sym typeface="Wingdings" panose="05000000000000000000" pitchFamily="2" charset="2"/>
              </a:rPr>
              <a:t> </a:t>
            </a:r>
            <a:r>
              <a:rPr lang="en-US" sz="3200" dirty="0">
                <a:solidFill>
                  <a:schemeClr val="bg1"/>
                </a:solidFill>
                <a:latin typeface="Cambria" pitchFamily="18" charset="0"/>
              </a:rPr>
              <a:t>NEELAM PURSWAMI</a:t>
            </a:r>
          </a:p>
        </p:txBody>
      </p:sp>
      <p:sp>
        <p:nvSpPr>
          <p:cNvPr id="6" name="TextBox 5"/>
          <p:cNvSpPr txBox="1"/>
          <p:nvPr/>
        </p:nvSpPr>
        <p:spPr>
          <a:xfrm>
            <a:off x="2188186" y="3400961"/>
            <a:ext cx="7792518" cy="1323439"/>
          </a:xfrm>
          <a:prstGeom prst="rect">
            <a:avLst/>
          </a:prstGeom>
          <a:noFill/>
        </p:spPr>
        <p:txBody>
          <a:bodyPr wrap="none" rtlCol="0">
            <a:spAutoFit/>
          </a:bodyPr>
          <a:lstStyle/>
          <a:p>
            <a:pPr algn="ctr"/>
            <a:r>
              <a:rPr lang="en-US" sz="8000" dirty="0">
                <a:latin typeface="ChunkFive Roman" pitchFamily="50" charset="0"/>
              </a:rPr>
              <a:t>UBER</a:t>
            </a:r>
            <a:r>
              <a:rPr lang="en-US" sz="8000" dirty="0">
                <a:solidFill>
                  <a:schemeClr val="bg1"/>
                </a:solidFill>
                <a:latin typeface="ChunkFive Roman" pitchFamily="50" charset="0"/>
              </a:rPr>
              <a:t> VS </a:t>
            </a:r>
            <a:r>
              <a:rPr lang="en-US" sz="8000" dirty="0">
                <a:solidFill>
                  <a:srgbClr val="FF0066"/>
                </a:solidFill>
                <a:latin typeface="ChunkFive Roman" pitchFamily="50" charset="0"/>
              </a:rPr>
              <a:t>LYFT</a:t>
            </a:r>
          </a:p>
        </p:txBody>
      </p:sp>
      <p:cxnSp>
        <p:nvCxnSpPr>
          <p:cNvPr id="8" name="Straight Connector 7"/>
          <p:cNvCxnSpPr/>
          <p:nvPr/>
        </p:nvCxnSpPr>
        <p:spPr>
          <a:xfrm>
            <a:off x="2226002" y="3276600"/>
            <a:ext cx="7739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209800" y="4724400"/>
            <a:ext cx="7739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58CD3769-639A-43BC-9648-21B9E28858EF}"/>
              </a:ext>
            </a:extLst>
          </p:cNvPr>
          <p:cNvGrpSpPr/>
          <p:nvPr/>
        </p:nvGrpSpPr>
        <p:grpSpPr>
          <a:xfrm>
            <a:off x="2080278" y="427526"/>
            <a:ext cx="8031444" cy="2622874"/>
            <a:chOff x="2892227" y="890400"/>
            <a:chExt cx="6614088" cy="2160000"/>
          </a:xfrm>
        </p:grpSpPr>
        <p:grpSp>
          <p:nvGrpSpPr>
            <p:cNvPr id="36" name="Group 35">
              <a:extLst>
                <a:ext uri="{FF2B5EF4-FFF2-40B4-BE49-F238E27FC236}">
                  <a16:creationId xmlns:a16="http://schemas.microsoft.com/office/drawing/2014/main" id="{D3A9364A-3E3E-4C6B-8D0B-732FEB142677}"/>
                </a:ext>
              </a:extLst>
            </p:cNvPr>
            <p:cNvGrpSpPr/>
            <p:nvPr/>
          </p:nvGrpSpPr>
          <p:grpSpPr>
            <a:xfrm>
              <a:off x="2892227" y="890400"/>
              <a:ext cx="6614088" cy="2160000"/>
              <a:chOff x="2892227" y="890400"/>
              <a:chExt cx="6614088" cy="2160000"/>
            </a:xfrm>
          </p:grpSpPr>
          <p:grpSp>
            <p:nvGrpSpPr>
              <p:cNvPr id="30" name="Group 29">
                <a:extLst>
                  <a:ext uri="{FF2B5EF4-FFF2-40B4-BE49-F238E27FC236}">
                    <a16:creationId xmlns:a16="http://schemas.microsoft.com/office/drawing/2014/main" id="{D2D90BED-5D79-433D-B0D6-56441549C430}"/>
                  </a:ext>
                </a:extLst>
              </p:cNvPr>
              <p:cNvGrpSpPr/>
              <p:nvPr/>
            </p:nvGrpSpPr>
            <p:grpSpPr>
              <a:xfrm rot="60000">
                <a:off x="2892227" y="1955806"/>
                <a:ext cx="1143000" cy="396450"/>
                <a:chOff x="2438400" y="1889550"/>
                <a:chExt cx="1143000" cy="396450"/>
              </a:xfrm>
            </p:grpSpPr>
            <p:cxnSp>
              <p:nvCxnSpPr>
                <p:cNvPr id="26" name="Straight Connector 25">
                  <a:extLst>
                    <a:ext uri="{FF2B5EF4-FFF2-40B4-BE49-F238E27FC236}">
                      <a16:creationId xmlns:a16="http://schemas.microsoft.com/office/drawing/2014/main" id="{D8D58D02-3E35-4273-B3DC-D715B7627790}"/>
                    </a:ext>
                  </a:extLst>
                </p:cNvPr>
                <p:cNvCxnSpPr/>
                <p:nvPr/>
              </p:nvCxnSpPr>
              <p:spPr>
                <a:xfrm>
                  <a:off x="2438400" y="21538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FD1B1C-7037-43C7-A8D6-5A31289E61A4}"/>
                    </a:ext>
                  </a:extLst>
                </p:cNvPr>
                <p:cNvCxnSpPr/>
                <p:nvPr/>
              </p:nvCxnSpPr>
              <p:spPr>
                <a:xfrm>
                  <a:off x="2438400" y="20217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C697454-D377-4231-90E1-B3DAF72B0DFB}"/>
                    </a:ext>
                  </a:extLst>
                </p:cNvPr>
                <p:cNvCxnSpPr/>
                <p:nvPr/>
              </p:nvCxnSpPr>
              <p:spPr>
                <a:xfrm>
                  <a:off x="2438400" y="18895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425C9F5-B2C3-4914-A9E8-16E6F0D9B4F2}"/>
                    </a:ext>
                  </a:extLst>
                </p:cNvPr>
                <p:cNvCxnSpPr/>
                <p:nvPr/>
              </p:nvCxnSpPr>
              <p:spPr>
                <a:xfrm>
                  <a:off x="2438400" y="22860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1E81993A-1EBA-4478-8628-2B17177DB97B}"/>
                  </a:ext>
                </a:extLst>
              </p:cNvPr>
              <p:cNvGrpSpPr/>
              <p:nvPr/>
            </p:nvGrpSpPr>
            <p:grpSpPr>
              <a:xfrm rot="-60000">
                <a:off x="6473627" y="1991144"/>
                <a:ext cx="1143000" cy="396450"/>
                <a:chOff x="2438400" y="1889550"/>
                <a:chExt cx="1143000" cy="396450"/>
              </a:xfrm>
            </p:grpSpPr>
            <p:cxnSp>
              <p:nvCxnSpPr>
                <p:cNvPr id="32" name="Straight Connector 31">
                  <a:extLst>
                    <a:ext uri="{FF2B5EF4-FFF2-40B4-BE49-F238E27FC236}">
                      <a16:creationId xmlns:a16="http://schemas.microsoft.com/office/drawing/2014/main" id="{9B790658-31EF-47C3-BE42-68BFE644EBFE}"/>
                    </a:ext>
                  </a:extLst>
                </p:cNvPr>
                <p:cNvCxnSpPr/>
                <p:nvPr/>
              </p:nvCxnSpPr>
              <p:spPr>
                <a:xfrm>
                  <a:off x="2438400" y="21538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E55C910-7F7C-44B0-97A8-D8BD20A3A360}"/>
                    </a:ext>
                  </a:extLst>
                </p:cNvPr>
                <p:cNvCxnSpPr/>
                <p:nvPr/>
              </p:nvCxnSpPr>
              <p:spPr>
                <a:xfrm>
                  <a:off x="2438400" y="20217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9719486-C006-4B24-9096-F5C7BC884DF2}"/>
                    </a:ext>
                  </a:extLst>
                </p:cNvPr>
                <p:cNvCxnSpPr/>
                <p:nvPr/>
              </p:nvCxnSpPr>
              <p:spPr>
                <a:xfrm>
                  <a:off x="2438400" y="18895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5C00954-EEF6-4973-9B2E-70CD0745CB2D}"/>
                    </a:ext>
                  </a:extLst>
                </p:cNvPr>
                <p:cNvCxnSpPr/>
                <p:nvPr/>
              </p:nvCxnSpPr>
              <p:spPr>
                <a:xfrm>
                  <a:off x="2438400" y="22860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D31BE371-5E56-48E7-9D63-B2167A60F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0000">
                <a:off x="7346315" y="890400"/>
                <a:ext cx="2160000" cy="2160000"/>
              </a:xfrm>
              <a:prstGeom prst="rect">
                <a:avLst/>
              </a:prstGeom>
            </p:spPr>
          </p:pic>
        </p:grpSp>
        <p:pic>
          <p:nvPicPr>
            <p:cNvPr id="24" name="Picture 23">
              <a:extLst>
                <a:ext uri="{FF2B5EF4-FFF2-40B4-BE49-F238E27FC236}">
                  <a16:creationId xmlns:a16="http://schemas.microsoft.com/office/drawing/2014/main" id="{9C80AB32-4740-4B50-8A9B-803D0D8AC0F5}"/>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6291"/>
                      </a14:imgEffect>
                    </a14:imgLayer>
                  </a14:imgProps>
                </a:ext>
                <a:ext uri="{28A0092B-C50C-407E-A947-70E740481C1C}">
                  <a14:useLocalDpi xmlns:a14="http://schemas.microsoft.com/office/drawing/2010/main" val="0"/>
                </a:ext>
              </a:extLst>
            </a:blip>
            <a:stretch>
              <a:fillRect/>
            </a:stretch>
          </p:blipFill>
          <p:spPr>
            <a:xfrm rot="60000" flipH="1">
              <a:off x="3938589" y="1171800"/>
              <a:ext cx="1800000" cy="1800000"/>
            </a:xfrm>
            <a:prstGeom prst="rect">
              <a:avLst/>
            </a:prstGeom>
          </p:spPr>
        </p:pic>
      </p:grpSp>
    </p:spTree>
    <p:extLst>
      <p:ext uri="{BB962C8B-B14F-4D97-AF65-F5344CB8AC3E}">
        <p14:creationId xmlns:p14="http://schemas.microsoft.com/office/powerpoint/2010/main" val="682662019"/>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177960" y="76200"/>
            <a:ext cx="1836080"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Leadership</a:t>
            </a:r>
          </a:p>
        </p:txBody>
      </p:sp>
      <p:grpSp>
        <p:nvGrpSpPr>
          <p:cNvPr id="5" name="Group 4">
            <a:extLst>
              <a:ext uri="{FF2B5EF4-FFF2-40B4-BE49-F238E27FC236}">
                <a16:creationId xmlns:a16="http://schemas.microsoft.com/office/drawing/2014/main" id="{44361CB0-AEFC-40CF-885D-E9FFACD9394C}"/>
              </a:ext>
            </a:extLst>
          </p:cNvPr>
          <p:cNvGrpSpPr/>
          <p:nvPr/>
        </p:nvGrpSpPr>
        <p:grpSpPr>
          <a:xfrm>
            <a:off x="603745" y="1558363"/>
            <a:ext cx="5244455" cy="3335820"/>
            <a:chOff x="1080000" y="1800000"/>
            <a:chExt cx="4680000" cy="2976789"/>
          </a:xfrm>
        </p:grpSpPr>
        <p:grpSp>
          <p:nvGrpSpPr>
            <p:cNvPr id="6" name="Group 5">
              <a:extLst>
                <a:ext uri="{FF2B5EF4-FFF2-40B4-BE49-F238E27FC236}">
                  <a16:creationId xmlns:a16="http://schemas.microsoft.com/office/drawing/2014/main" id="{39A590A1-58C2-48FA-B6E7-292846A276B2}"/>
                </a:ext>
              </a:extLst>
            </p:cNvPr>
            <p:cNvGrpSpPr/>
            <p:nvPr/>
          </p:nvGrpSpPr>
          <p:grpSpPr>
            <a:xfrm>
              <a:off x="1080000" y="1800000"/>
              <a:ext cx="4680000" cy="2976789"/>
              <a:chOff x="1440000" y="1440000"/>
              <a:chExt cx="4680000" cy="2976789"/>
            </a:xfrm>
          </p:grpSpPr>
          <p:sp>
            <p:nvSpPr>
              <p:cNvPr id="17" name="Rectangle 16"/>
              <p:cNvSpPr/>
              <p:nvPr/>
            </p:nvSpPr>
            <p:spPr>
              <a:xfrm>
                <a:off x="1440000" y="1440000"/>
                <a:ext cx="4680000" cy="18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3018EF1-C6EF-4C47-A1CD-C25234F8C9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0000" y="1440000"/>
                <a:ext cx="1800000" cy="1800000"/>
              </a:xfrm>
              <a:prstGeom prst="rect">
                <a:avLst/>
              </a:prstGeom>
            </p:spPr>
          </p:pic>
          <p:sp>
            <p:nvSpPr>
              <p:cNvPr id="2" name="TextBox 1">
                <a:extLst>
                  <a:ext uri="{FF2B5EF4-FFF2-40B4-BE49-F238E27FC236}">
                    <a16:creationId xmlns:a16="http://schemas.microsoft.com/office/drawing/2014/main" id="{C7322F82-0046-40D1-A381-CAD2F572657A}"/>
                  </a:ext>
                </a:extLst>
              </p:cNvPr>
              <p:cNvSpPr txBox="1"/>
              <p:nvPr/>
            </p:nvSpPr>
            <p:spPr>
              <a:xfrm>
                <a:off x="1440000" y="2906209"/>
                <a:ext cx="4680000" cy="1510580"/>
              </a:xfrm>
              <a:prstGeom prst="rect">
                <a:avLst/>
              </a:prstGeom>
              <a:solidFill>
                <a:schemeClr val="tx1"/>
              </a:solidFill>
            </p:spPr>
            <p:txBody>
              <a:bodyPr wrap="square" lIns="180000" tIns="0" rIns="180000" bIns="0" rtlCol="0" anchor="t">
                <a:spAutoFit/>
              </a:bodyPr>
              <a:lstStyle/>
              <a:p>
                <a:pPr algn="just"/>
                <a:r>
                  <a:rPr lang="en-US" sz="1100" dirty="0">
                    <a:solidFill>
                      <a:schemeClr val="bg1"/>
                    </a:solidFill>
                    <a:latin typeface="Cambria" panose="02040503050406030204" pitchFamily="18" charset="0"/>
                  </a:rPr>
                  <a:t>Kalanick’s leadership was like a libertarian approach where the best would rise up sooner to the top of the company</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This instilled a bad culture at Uber where the employees feared the management and were subjected to long hours of work. Employees reported that the CEO would tease them about their low ratings at work and instilled a culture of finger-pointing</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This in turn left the employees humiliated and they became increasingly unhappy with the all-consuming culture at Uber</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They have undergone a recent change where the new CEO, Dara </a:t>
                </a:r>
                <a:r>
                  <a:rPr lang="en-US" sz="1100" dirty="0" err="1">
                    <a:solidFill>
                      <a:schemeClr val="bg1"/>
                    </a:solidFill>
                    <a:latin typeface="Cambria" panose="02040503050406030204" pitchFamily="18" charset="0"/>
                  </a:rPr>
                  <a:t>Khosrowshahi</a:t>
                </a:r>
                <a:r>
                  <a:rPr lang="en-US" sz="1100" dirty="0">
                    <a:solidFill>
                      <a:schemeClr val="bg1"/>
                    </a:solidFill>
                    <a:latin typeface="Cambria" panose="02040503050406030204" pitchFamily="18" charset="0"/>
                  </a:rPr>
                  <a:t> claims to make things better for the company</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The results of this are yet to be seen.</a:t>
                </a:r>
              </a:p>
              <a:p>
                <a:pPr algn="just"/>
                <a:endParaRPr lang="en-US" sz="1100" dirty="0">
                  <a:solidFill>
                    <a:schemeClr val="bg1"/>
                  </a:solidFill>
                  <a:latin typeface="Cambria" panose="02040503050406030204" pitchFamily="18" charset="0"/>
                </a:endParaRPr>
              </a:p>
            </p:txBody>
          </p:sp>
        </p:grpSp>
        <p:sp>
          <p:nvSpPr>
            <p:cNvPr id="11" name="TextBox 10">
              <a:extLst>
                <a:ext uri="{FF2B5EF4-FFF2-40B4-BE49-F238E27FC236}">
                  <a16:creationId xmlns:a16="http://schemas.microsoft.com/office/drawing/2014/main" id="{211D075A-8327-424B-B583-4BFE00732ECD}"/>
                </a:ext>
              </a:extLst>
            </p:cNvPr>
            <p:cNvSpPr txBox="1"/>
            <p:nvPr/>
          </p:nvSpPr>
          <p:spPr>
            <a:xfrm>
              <a:off x="2520000" y="1973332"/>
              <a:ext cx="3240000" cy="1245092"/>
            </a:xfrm>
            <a:prstGeom prst="rect">
              <a:avLst/>
            </a:prstGeom>
            <a:noFill/>
          </p:spPr>
          <p:txBody>
            <a:bodyPr wrap="square" lIns="90000" tIns="180000" rIns="180000" bIns="36000" rtlCol="0" anchor="b">
              <a:noAutofit/>
            </a:bodyPr>
            <a:lstStyle/>
            <a:p>
              <a:pPr algn="just"/>
              <a:r>
                <a:rPr lang="en-US" sz="1100" dirty="0">
                  <a:solidFill>
                    <a:schemeClr val="bg1"/>
                  </a:solidFill>
                  <a:latin typeface="Cambria" panose="02040503050406030204" pitchFamily="18" charset="0"/>
                </a:rPr>
                <a:t>Uber’s approach to ride sharing is to provide luxurious ride sharing services to their customers which would increase their status quo. Their ex-CEO Travis Kalanick, had instilled a culture of work which did not focus much on employee wellness. Kalanick’s leadership emphasized on the culture of meritocracy; where the hard workers and rich thinkers are largely rewarded as compared to other employees </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a:t>
              </a:r>
            </a:p>
          </p:txBody>
        </p:sp>
      </p:grpSp>
      <p:grpSp>
        <p:nvGrpSpPr>
          <p:cNvPr id="4" name="Group 3">
            <a:extLst>
              <a:ext uri="{FF2B5EF4-FFF2-40B4-BE49-F238E27FC236}">
                <a16:creationId xmlns:a16="http://schemas.microsoft.com/office/drawing/2014/main" id="{353A16EE-24D5-4F80-83D8-6C778E37ADE2}"/>
              </a:ext>
            </a:extLst>
          </p:cNvPr>
          <p:cNvGrpSpPr/>
          <p:nvPr/>
        </p:nvGrpSpPr>
        <p:grpSpPr>
          <a:xfrm>
            <a:off x="6336601" y="1524000"/>
            <a:ext cx="5244455" cy="3062884"/>
            <a:chOff x="6432001" y="1613935"/>
            <a:chExt cx="4681199" cy="2733226"/>
          </a:xfrm>
        </p:grpSpPr>
        <p:grpSp>
          <p:nvGrpSpPr>
            <p:cNvPr id="23" name="Group 22">
              <a:extLst>
                <a:ext uri="{FF2B5EF4-FFF2-40B4-BE49-F238E27FC236}">
                  <a16:creationId xmlns:a16="http://schemas.microsoft.com/office/drawing/2014/main" id="{A20A7CFE-529D-40CC-B1A0-B70FBB1DF360}"/>
                </a:ext>
              </a:extLst>
            </p:cNvPr>
            <p:cNvGrpSpPr/>
            <p:nvPr/>
          </p:nvGrpSpPr>
          <p:grpSpPr>
            <a:xfrm>
              <a:off x="6433200" y="1644600"/>
              <a:ext cx="4680000" cy="2702561"/>
              <a:chOff x="1440000" y="1440000"/>
              <a:chExt cx="4680000" cy="2702561"/>
            </a:xfrm>
          </p:grpSpPr>
          <p:sp>
            <p:nvSpPr>
              <p:cNvPr id="24" name="Rectangle 23">
                <a:extLst>
                  <a:ext uri="{FF2B5EF4-FFF2-40B4-BE49-F238E27FC236}">
                    <a16:creationId xmlns:a16="http://schemas.microsoft.com/office/drawing/2014/main" id="{57921450-A120-4D5F-AD00-F46C35F164E0}"/>
                  </a:ext>
                </a:extLst>
              </p:cNvPr>
              <p:cNvSpPr/>
              <p:nvPr/>
            </p:nvSpPr>
            <p:spPr>
              <a:xfrm>
                <a:off x="1440000" y="1440000"/>
                <a:ext cx="4680000" cy="1800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089C13C8-21D0-43C8-ACCD-9C6C00D4D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0000" y="1440000"/>
                <a:ext cx="1800000" cy="1800000"/>
              </a:xfrm>
              <a:prstGeom prst="rect">
                <a:avLst/>
              </a:prstGeom>
            </p:spPr>
          </p:pic>
          <p:sp>
            <p:nvSpPr>
              <p:cNvPr id="27" name="TextBox 26">
                <a:extLst>
                  <a:ext uri="{FF2B5EF4-FFF2-40B4-BE49-F238E27FC236}">
                    <a16:creationId xmlns:a16="http://schemas.microsoft.com/office/drawing/2014/main" id="{C71FE4A8-C988-42A6-B8C2-0E0D6F6AC7B7}"/>
                  </a:ext>
                </a:extLst>
              </p:cNvPr>
              <p:cNvSpPr txBox="1"/>
              <p:nvPr/>
            </p:nvSpPr>
            <p:spPr>
              <a:xfrm>
                <a:off x="1440000" y="2769307"/>
                <a:ext cx="4680000" cy="1373254"/>
              </a:xfrm>
              <a:prstGeom prst="rect">
                <a:avLst/>
              </a:prstGeom>
              <a:solidFill>
                <a:srgbClr val="FF0066"/>
              </a:solidFill>
            </p:spPr>
            <p:txBody>
              <a:bodyPr wrap="square" lIns="91440" tIns="91440" rIns="91440" bIns="91440" rtlCol="0" anchor="t">
                <a:spAutoFit/>
              </a:bodyPr>
              <a:lstStyle/>
              <a:p>
                <a:pPr algn="just"/>
                <a:r>
                  <a:rPr lang="en-US" sz="1100" dirty="0">
                    <a:solidFill>
                      <a:schemeClr val="bg1"/>
                    </a:solidFill>
                    <a:latin typeface="Cambria" panose="02040503050406030204" pitchFamily="18" charset="0"/>
                  </a:rPr>
                  <a:t>These incentives encourage the drivers to provide a better experience for the passengers. Lyft is inspired by the power to achieve. They are strongly driven by the approach of communal idealism and bringing the people together as a means of transportation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highlight>
                      <a:srgbClr val="C0C0C0"/>
                    </a:highlight>
                    <a:latin typeface="Cambria" panose="02040503050406030204" pitchFamily="18" charset="0"/>
                  </a:rPr>
                  <a:t>. </a:t>
                </a:r>
                <a:r>
                  <a:rPr lang="en-US" sz="1100" dirty="0">
                    <a:solidFill>
                      <a:schemeClr val="bg1"/>
                    </a:solidFill>
                    <a:latin typeface="Cambria" panose="02040503050406030204" pitchFamily="18" charset="0"/>
                  </a:rPr>
                  <a:t>The leadership emphasizes a shared vision where the employees are working together towards a shared centric goal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This is reflected in the culture of the company where the employees are happy and hold a sense of belonging to the company . </a:t>
                </a:r>
              </a:p>
              <a:p>
                <a:pPr algn="just"/>
                <a:endParaRPr lang="en-US" sz="1100" dirty="0">
                  <a:solidFill>
                    <a:schemeClr val="bg1"/>
                  </a:solidFill>
                  <a:latin typeface="Cambria" panose="02040503050406030204" pitchFamily="18" charset="0"/>
                </a:endParaRPr>
              </a:p>
            </p:txBody>
          </p:sp>
        </p:grpSp>
        <p:sp>
          <p:nvSpPr>
            <p:cNvPr id="12" name="TextBox 11">
              <a:extLst>
                <a:ext uri="{FF2B5EF4-FFF2-40B4-BE49-F238E27FC236}">
                  <a16:creationId xmlns:a16="http://schemas.microsoft.com/office/drawing/2014/main" id="{08FB7A3F-B0CD-45C8-A490-FA8988D62627}"/>
                </a:ext>
              </a:extLst>
            </p:cNvPr>
            <p:cNvSpPr txBox="1"/>
            <p:nvPr/>
          </p:nvSpPr>
          <p:spPr>
            <a:xfrm>
              <a:off x="6432001" y="1613935"/>
              <a:ext cx="3185229" cy="1499092"/>
            </a:xfrm>
            <a:prstGeom prst="rect">
              <a:avLst/>
            </a:prstGeom>
            <a:noFill/>
          </p:spPr>
          <p:txBody>
            <a:bodyPr wrap="square" lIns="91440" tIns="91440" rIns="90000" bIns="91440" rtlCol="0" anchor="b">
              <a:noAutofit/>
            </a:bodyPr>
            <a:lstStyle/>
            <a:p>
              <a:pPr marL="342900" marR="0" lvl="0" indent="-342900" algn="just" defTabSz="914400" eaLnBrk="1" fontAlgn="auto" latinLnBrk="0" hangingPunct="1">
                <a:spcBef>
                  <a:spcPts val="0"/>
                </a:spcBef>
                <a:spcAft>
                  <a:spcPts val="0"/>
                </a:spcAft>
                <a:buClrTx/>
                <a:buSzTx/>
                <a:buFont typeface="Courier New" panose="02070309020205020404" pitchFamily="49" charset="0"/>
                <a:buNone/>
                <a:tabLst/>
                <a:defRPr/>
              </a:pPr>
              <a:endParaRPr lang="en-US" sz="1100" dirty="0">
                <a:solidFill>
                  <a:schemeClr val="bg1"/>
                </a:solidFill>
                <a:latin typeface="Cambria" panose="02040503050406030204" pitchFamily="18" charset="0"/>
              </a:endParaRPr>
            </a:p>
            <a:p>
              <a:pPr marL="342900" marR="0" lvl="0" indent="-342900" algn="just" defTabSz="914400" eaLnBrk="1" fontAlgn="auto" latinLnBrk="0" hangingPunct="1">
                <a:spcBef>
                  <a:spcPts val="0"/>
                </a:spcBef>
                <a:spcAft>
                  <a:spcPts val="0"/>
                </a:spcAft>
                <a:buClrTx/>
                <a:buSzTx/>
                <a:buFont typeface="Courier New" panose="02070309020205020404" pitchFamily="49" charset="0"/>
                <a:buNone/>
                <a:tabLst/>
                <a:defRPr/>
              </a:pPr>
              <a:endParaRPr lang="en-US" sz="1100" dirty="0">
                <a:solidFill>
                  <a:schemeClr val="bg1"/>
                </a:solidFill>
                <a:latin typeface="Cambria" panose="02040503050406030204" pitchFamily="18" charset="0"/>
              </a:endParaRPr>
            </a:p>
            <a:p>
              <a:pPr lvl="0" algn="just"/>
              <a:r>
                <a:rPr lang="en-US" sz="1100" dirty="0">
                  <a:solidFill>
                    <a:schemeClr val="bg1"/>
                  </a:solidFill>
                  <a:latin typeface="Cambria" panose="02040503050406030204" pitchFamily="18" charset="0"/>
                </a:rPr>
                <a:t>Lyft is strongly driven by its mission of bringing people together through transportation</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Their CEO, Logan Green has always laid strong emphasis on the fact that drivers, employees and customers are their core strengths and that is reflected in the culture of the company</a:t>
              </a:r>
              <a:r>
                <a:rPr lang="en-US" sz="1100" dirty="0">
                  <a:solidFill>
                    <a:srgbClr val="FF0000"/>
                  </a:solidFill>
                  <a:latin typeface="Cambria" panose="02040503050406030204" pitchFamily="18" charset="0"/>
                </a:rPr>
                <a:t>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They came up with the tipping system for their drivers before Uber and have driver bonuses as well</a:t>
              </a:r>
              <a:r>
                <a:rPr lang="en-US" sz="1100" dirty="0">
                  <a:solidFill>
                    <a:schemeClr val="bg1"/>
                  </a:solidFill>
                  <a:highlight>
                    <a:srgbClr val="C0C0C0"/>
                  </a:highlight>
                  <a:latin typeface="Cambria" panose="02040503050406030204" pitchFamily="18" charset="0"/>
                </a:rPr>
                <a:t>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a:t>
              </a:r>
            </a:p>
          </p:txBody>
        </p:sp>
      </p:grpSp>
      <p:sp>
        <p:nvSpPr>
          <p:cNvPr id="7" name="TextBox 6">
            <a:extLst>
              <a:ext uri="{FF2B5EF4-FFF2-40B4-BE49-F238E27FC236}">
                <a16:creationId xmlns:a16="http://schemas.microsoft.com/office/drawing/2014/main" id="{6619CD32-4538-4C94-86DB-EFC162046168}"/>
              </a:ext>
            </a:extLst>
          </p:cNvPr>
          <p:cNvSpPr txBox="1"/>
          <p:nvPr/>
        </p:nvSpPr>
        <p:spPr>
          <a:xfrm>
            <a:off x="603745" y="685800"/>
            <a:ext cx="10977311" cy="600164"/>
          </a:xfrm>
          <a:prstGeom prst="rect">
            <a:avLst/>
          </a:prstGeom>
          <a:solidFill>
            <a:schemeClr val="bg1">
              <a:lumMod val="85000"/>
            </a:schemeClr>
          </a:solidFill>
        </p:spPr>
        <p:txBody>
          <a:bodyPr wrap="square" rtlCol="0">
            <a:spAutoFit/>
          </a:bodyPr>
          <a:lstStyle/>
          <a:p>
            <a:r>
              <a:rPr lang="en-US" sz="1100" dirty="0">
                <a:solidFill>
                  <a:srgbClr val="FF0000"/>
                </a:solidFill>
              </a:rPr>
              <a:t>Insert a blurb about why leadership is important factor and should be considered. What does it affect? What styles are good? Why does this matter in the context of our analysis?</a:t>
            </a:r>
          </a:p>
          <a:p>
            <a:endParaRPr lang="en-US" sz="1100" dirty="0">
              <a:solidFill>
                <a:srgbClr val="FF0000"/>
              </a:solidFill>
            </a:endParaRPr>
          </a:p>
          <a:p>
            <a:endParaRPr lang="en-US" sz="1100" dirty="0">
              <a:solidFill>
                <a:srgbClr val="FF0000"/>
              </a:solidFill>
            </a:endParaRPr>
          </a:p>
        </p:txBody>
      </p:sp>
    </p:spTree>
    <p:extLst>
      <p:ext uri="{BB962C8B-B14F-4D97-AF65-F5344CB8AC3E}">
        <p14:creationId xmlns:p14="http://schemas.microsoft.com/office/powerpoint/2010/main" val="1944151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448066" y="54834"/>
            <a:ext cx="1295868"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Culture</a:t>
            </a:r>
          </a:p>
        </p:txBody>
      </p:sp>
      <p:grpSp>
        <p:nvGrpSpPr>
          <p:cNvPr id="5" name="Group 4">
            <a:extLst>
              <a:ext uri="{FF2B5EF4-FFF2-40B4-BE49-F238E27FC236}">
                <a16:creationId xmlns:a16="http://schemas.microsoft.com/office/drawing/2014/main" id="{44361CB0-AEFC-40CF-885D-E9FFACD9394C}"/>
              </a:ext>
            </a:extLst>
          </p:cNvPr>
          <p:cNvGrpSpPr/>
          <p:nvPr/>
        </p:nvGrpSpPr>
        <p:grpSpPr>
          <a:xfrm>
            <a:off x="533400" y="1721246"/>
            <a:ext cx="5334000" cy="3172430"/>
            <a:chOff x="1080000" y="1800000"/>
            <a:chExt cx="4680000" cy="2783460"/>
          </a:xfrm>
        </p:grpSpPr>
        <p:grpSp>
          <p:nvGrpSpPr>
            <p:cNvPr id="6" name="Group 5">
              <a:extLst>
                <a:ext uri="{FF2B5EF4-FFF2-40B4-BE49-F238E27FC236}">
                  <a16:creationId xmlns:a16="http://schemas.microsoft.com/office/drawing/2014/main" id="{39A590A1-58C2-48FA-B6E7-292846A276B2}"/>
                </a:ext>
              </a:extLst>
            </p:cNvPr>
            <p:cNvGrpSpPr/>
            <p:nvPr/>
          </p:nvGrpSpPr>
          <p:grpSpPr>
            <a:xfrm>
              <a:off x="1080000" y="1800000"/>
              <a:ext cx="4680000" cy="2783460"/>
              <a:chOff x="1440000" y="1440000"/>
              <a:chExt cx="4680000" cy="2783460"/>
            </a:xfrm>
          </p:grpSpPr>
          <p:sp>
            <p:nvSpPr>
              <p:cNvPr id="17" name="Rectangle 16"/>
              <p:cNvSpPr/>
              <p:nvPr/>
            </p:nvSpPr>
            <p:spPr>
              <a:xfrm>
                <a:off x="1440000" y="1440000"/>
                <a:ext cx="4680000" cy="180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3018EF1-C6EF-4C47-A1CD-C25234F8C9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0000" y="1440000"/>
                <a:ext cx="1800000" cy="1800000"/>
              </a:xfrm>
              <a:prstGeom prst="rect">
                <a:avLst/>
              </a:prstGeom>
            </p:spPr>
          </p:pic>
          <p:sp>
            <p:nvSpPr>
              <p:cNvPr id="2" name="TextBox 1">
                <a:extLst>
                  <a:ext uri="{FF2B5EF4-FFF2-40B4-BE49-F238E27FC236}">
                    <a16:creationId xmlns:a16="http://schemas.microsoft.com/office/drawing/2014/main" id="{C7322F82-0046-40D1-A381-CAD2F572657A}"/>
                  </a:ext>
                </a:extLst>
              </p:cNvPr>
              <p:cNvSpPr txBox="1"/>
              <p:nvPr/>
            </p:nvSpPr>
            <p:spPr>
              <a:xfrm>
                <a:off x="1440000" y="2873259"/>
                <a:ext cx="4680000" cy="1350201"/>
              </a:xfrm>
              <a:prstGeom prst="rect">
                <a:avLst/>
              </a:prstGeom>
              <a:solidFill>
                <a:schemeClr val="tx1"/>
              </a:solidFill>
            </p:spPr>
            <p:txBody>
              <a:bodyPr wrap="square" lIns="91440" tIns="91440" rIns="91440" bIns="91440" rtlCol="0" anchor="t">
                <a:spAutoFit/>
              </a:bodyPr>
              <a:lstStyle/>
              <a:p>
                <a:pPr algn="just"/>
                <a:r>
                  <a:rPr lang="en-US" sz="1100" dirty="0">
                    <a:solidFill>
                      <a:schemeClr val="bg1"/>
                    </a:solidFill>
                    <a:latin typeface="Cambria" panose="02040503050406030204" pitchFamily="18" charset="0"/>
                  </a:rPr>
                  <a:t>sexual assaults for which Uber had to face a major lawsuit and a lot of heat from the media </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The employees felt that the promotions were based on the the fact that the employees had to go all-in at their work</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A lot of employees reported that there is an erosion of work-life balance and they were expected to be on call even on the weekends</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There were no incentives given to the employees</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a:t>
                </a:r>
                <a:r>
                  <a:rPr lang="en-US" sz="1100" dirty="0">
                    <a:solidFill>
                      <a:srgbClr val="FF0000"/>
                    </a:solidFill>
                    <a:latin typeface="Cambria" panose="02040503050406030204" pitchFamily="18" charset="0"/>
                  </a:rPr>
                  <a:t>WHAT DOES THIS ALL MEAN? WHAT IS THE SIGNIFICANCE? WHAT ARE THE IMPLICATIONS?</a:t>
                </a:r>
                <a:endParaRPr lang="en-US" sz="1100" dirty="0">
                  <a:solidFill>
                    <a:schemeClr val="bg1"/>
                  </a:solidFill>
                  <a:latin typeface="Cambria" panose="02040503050406030204" pitchFamily="18" charset="0"/>
                </a:endParaRPr>
              </a:p>
              <a:p>
                <a:pPr algn="just"/>
                <a:endParaRPr lang="en-US" sz="1100" dirty="0">
                  <a:solidFill>
                    <a:schemeClr val="bg1"/>
                  </a:solidFill>
                  <a:latin typeface="Cambria" panose="02040503050406030204" pitchFamily="18" charset="0"/>
                </a:endParaRPr>
              </a:p>
            </p:txBody>
          </p:sp>
        </p:grpSp>
        <p:sp>
          <p:nvSpPr>
            <p:cNvPr id="11" name="TextBox 10">
              <a:extLst>
                <a:ext uri="{FF2B5EF4-FFF2-40B4-BE49-F238E27FC236}">
                  <a16:creationId xmlns:a16="http://schemas.microsoft.com/office/drawing/2014/main" id="{211D075A-8327-424B-B583-4BFE00732ECD}"/>
                </a:ext>
              </a:extLst>
            </p:cNvPr>
            <p:cNvSpPr txBox="1"/>
            <p:nvPr/>
          </p:nvSpPr>
          <p:spPr>
            <a:xfrm>
              <a:off x="2520000" y="2139430"/>
              <a:ext cx="3240000" cy="1131428"/>
            </a:xfrm>
            <a:prstGeom prst="rect">
              <a:avLst/>
            </a:prstGeom>
            <a:noFill/>
          </p:spPr>
          <p:txBody>
            <a:bodyPr wrap="square" lIns="90000" tIns="180000" rIns="180000" bIns="36000" rtlCol="0" anchor="b">
              <a:noAutofit/>
            </a:bodyPr>
            <a:lstStyle/>
            <a:p>
              <a:pPr algn="just"/>
              <a:r>
                <a:rPr lang="en-US" sz="1100" dirty="0">
                  <a:solidFill>
                    <a:schemeClr val="bg1"/>
                  </a:solidFill>
                  <a:latin typeface="Cambria" panose="02040503050406030204" pitchFamily="18" charset="0"/>
                </a:rPr>
                <a:t>Uber has recently gone through a change, early this year, in their upper management team, they now have a new CEO, Dara </a:t>
              </a:r>
              <a:r>
                <a:rPr lang="en-US" sz="1100" dirty="0" err="1">
                  <a:solidFill>
                    <a:schemeClr val="bg1"/>
                  </a:solidFill>
                  <a:latin typeface="Cambria" panose="02040503050406030204" pitchFamily="18" charset="0"/>
                </a:rPr>
                <a:t>Khosrowshahi</a:t>
              </a:r>
              <a:r>
                <a:rPr lang="en-US" sz="1100" dirty="0">
                  <a:solidFill>
                    <a:schemeClr val="bg1"/>
                  </a:solidFill>
                  <a:latin typeface="Cambria" panose="02040503050406030204" pitchFamily="18" charset="0"/>
                </a:rPr>
                <a:t> </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Although there has been a new development, it is too soon to see An improvement in the work culture of the company because of the new change. Under their old leadership, Uber’s culture was not so good as the employees feared the management and experienced long working hours </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Some employees also experienced </a:t>
              </a:r>
            </a:p>
          </p:txBody>
        </p:sp>
      </p:grpSp>
      <p:grpSp>
        <p:nvGrpSpPr>
          <p:cNvPr id="4" name="Group 3">
            <a:extLst>
              <a:ext uri="{FF2B5EF4-FFF2-40B4-BE49-F238E27FC236}">
                <a16:creationId xmlns:a16="http://schemas.microsoft.com/office/drawing/2014/main" id="{353A16EE-24D5-4F80-83D8-6C778E37ADE2}"/>
              </a:ext>
            </a:extLst>
          </p:cNvPr>
          <p:cNvGrpSpPr/>
          <p:nvPr/>
        </p:nvGrpSpPr>
        <p:grpSpPr>
          <a:xfrm>
            <a:off x="6248400" y="1676399"/>
            <a:ext cx="5429568" cy="3369678"/>
            <a:chOff x="6349350" y="1587056"/>
            <a:chExt cx="4763850" cy="2956524"/>
          </a:xfrm>
        </p:grpSpPr>
        <p:grpSp>
          <p:nvGrpSpPr>
            <p:cNvPr id="23" name="Group 22">
              <a:extLst>
                <a:ext uri="{FF2B5EF4-FFF2-40B4-BE49-F238E27FC236}">
                  <a16:creationId xmlns:a16="http://schemas.microsoft.com/office/drawing/2014/main" id="{A20A7CFE-529D-40CC-B1A0-B70FBB1DF360}"/>
                </a:ext>
              </a:extLst>
            </p:cNvPr>
            <p:cNvGrpSpPr/>
            <p:nvPr/>
          </p:nvGrpSpPr>
          <p:grpSpPr>
            <a:xfrm>
              <a:off x="6432000" y="1644600"/>
              <a:ext cx="4681200" cy="2898980"/>
              <a:chOff x="1438800" y="1440000"/>
              <a:chExt cx="4681200" cy="2898980"/>
            </a:xfrm>
          </p:grpSpPr>
          <p:sp>
            <p:nvSpPr>
              <p:cNvPr id="24" name="Rectangle 23">
                <a:extLst>
                  <a:ext uri="{FF2B5EF4-FFF2-40B4-BE49-F238E27FC236}">
                    <a16:creationId xmlns:a16="http://schemas.microsoft.com/office/drawing/2014/main" id="{57921450-A120-4D5F-AD00-F46C35F164E0}"/>
                  </a:ext>
                </a:extLst>
              </p:cNvPr>
              <p:cNvSpPr/>
              <p:nvPr/>
            </p:nvSpPr>
            <p:spPr>
              <a:xfrm>
                <a:off x="1440000" y="1440000"/>
                <a:ext cx="4680000" cy="18000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089C13C8-21D0-43C8-ACCD-9C6C00D4DB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0000" y="1440000"/>
                <a:ext cx="1800000" cy="1800000"/>
              </a:xfrm>
              <a:prstGeom prst="rect">
                <a:avLst/>
              </a:prstGeom>
            </p:spPr>
          </p:pic>
          <p:sp>
            <p:nvSpPr>
              <p:cNvPr id="27" name="TextBox 26">
                <a:extLst>
                  <a:ext uri="{FF2B5EF4-FFF2-40B4-BE49-F238E27FC236}">
                    <a16:creationId xmlns:a16="http://schemas.microsoft.com/office/drawing/2014/main" id="{C71FE4A8-C988-42A6-B8C2-0E0D6F6AC7B7}"/>
                  </a:ext>
                </a:extLst>
              </p:cNvPr>
              <p:cNvSpPr txBox="1"/>
              <p:nvPr/>
            </p:nvSpPr>
            <p:spPr>
              <a:xfrm>
                <a:off x="1438800" y="2840257"/>
                <a:ext cx="4680921" cy="1498723"/>
              </a:xfrm>
              <a:prstGeom prst="rect">
                <a:avLst/>
              </a:prstGeom>
              <a:solidFill>
                <a:srgbClr val="FF0066"/>
              </a:solidFill>
            </p:spPr>
            <p:txBody>
              <a:bodyPr wrap="square" lIns="91440" tIns="91440" rIns="91440" bIns="91440" rtlCol="0" anchor="t">
                <a:spAutoFit/>
              </a:bodyPr>
              <a:lstStyle/>
              <a:p>
                <a:pPr algn="just"/>
                <a:r>
                  <a:rPr lang="en-US" sz="1100" dirty="0">
                    <a:solidFill>
                      <a:schemeClr val="bg1"/>
                    </a:solidFill>
                    <a:latin typeface="Cambria" panose="02040503050406030204" pitchFamily="18" charset="0"/>
                  </a:rPr>
                  <a:t>pressured to work for more than 8 hours a day</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There are programs such as award functions or a paid trip for an employee for a job well done</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They are extended recognition when they have made a significant difference or a contribution</a:t>
                </a:r>
                <a:r>
                  <a:rPr lang="en-US" sz="1100" dirty="0">
                    <a:solidFill>
                      <a:schemeClr val="bg1"/>
                    </a:solidFill>
                    <a:highlight>
                      <a:srgbClr val="C0C0C0"/>
                    </a:highlight>
                    <a:latin typeface="Cambria" panose="02040503050406030204" pitchFamily="18" charset="0"/>
                  </a:rPr>
                  <a:t>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 employees feel that  work-life balance  is respected at the company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a:t>
                </a:r>
              </a:p>
              <a:p>
                <a:pPr algn="just"/>
                <a:r>
                  <a:rPr lang="en-US" sz="1100" dirty="0">
                    <a:solidFill>
                      <a:srgbClr val="FF0000"/>
                    </a:solidFill>
                    <a:highlight>
                      <a:srgbClr val="C0C0C0"/>
                    </a:highlight>
                    <a:latin typeface="Cambria" panose="02040503050406030204" pitchFamily="18" charset="0"/>
                  </a:rPr>
                  <a:t>WHAT DOES THIS ALL MEAN? WHAT IS THE SIGNIFICANCE? WHAT ARE THE IMPLICATIONS?</a:t>
                </a:r>
                <a:endParaRPr lang="en-US" sz="1100" dirty="0">
                  <a:solidFill>
                    <a:schemeClr val="bg1"/>
                  </a:solidFill>
                  <a:highlight>
                    <a:srgbClr val="C0C0C0"/>
                  </a:highlight>
                  <a:latin typeface="Cambria" panose="02040503050406030204" pitchFamily="18" charset="0"/>
                </a:endParaRPr>
              </a:p>
              <a:p>
                <a:pPr algn="just"/>
                <a:endParaRPr lang="en-US" sz="1100" dirty="0">
                  <a:solidFill>
                    <a:schemeClr val="bg1"/>
                  </a:solidFill>
                  <a:latin typeface="Cambria" panose="02040503050406030204" pitchFamily="18" charset="0"/>
                </a:endParaRPr>
              </a:p>
              <a:p>
                <a:pPr algn="just"/>
                <a:endParaRPr lang="en-US" sz="1100" dirty="0">
                  <a:solidFill>
                    <a:schemeClr val="bg1"/>
                  </a:solidFill>
                  <a:latin typeface="Cambria" panose="02040503050406030204" pitchFamily="18" charset="0"/>
                </a:endParaRPr>
              </a:p>
            </p:txBody>
          </p:sp>
        </p:grpSp>
        <p:sp>
          <p:nvSpPr>
            <p:cNvPr id="12" name="TextBox 11">
              <a:extLst>
                <a:ext uri="{FF2B5EF4-FFF2-40B4-BE49-F238E27FC236}">
                  <a16:creationId xmlns:a16="http://schemas.microsoft.com/office/drawing/2014/main" id="{08FB7A3F-B0CD-45C8-A490-FA8988D62627}"/>
                </a:ext>
              </a:extLst>
            </p:cNvPr>
            <p:cNvSpPr txBox="1"/>
            <p:nvPr/>
          </p:nvSpPr>
          <p:spPr>
            <a:xfrm>
              <a:off x="6349350" y="1587056"/>
              <a:ext cx="3240000" cy="1528066"/>
            </a:xfrm>
            <a:prstGeom prst="rect">
              <a:avLst/>
            </a:prstGeom>
            <a:noFill/>
          </p:spPr>
          <p:txBody>
            <a:bodyPr wrap="square" lIns="180000" tIns="180000" rIns="90000" bIns="36000" rtlCol="0" anchor="t">
              <a:spAutoFit/>
            </a:bodyPr>
            <a:lstStyle/>
            <a:p>
              <a:pPr algn="just"/>
              <a:r>
                <a:rPr lang="en-US" sz="1100" dirty="0">
                  <a:solidFill>
                    <a:schemeClr val="bg1"/>
                  </a:solidFill>
                  <a:latin typeface="Cambria" panose="02040503050406030204" pitchFamily="18" charset="0"/>
                </a:rPr>
                <a:t>Lyft is a company that is strongly driven by it’s mission and it lays emphasis on its value system which is governed by three core values</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a:t>
              </a:r>
            </a:p>
            <a:p>
              <a:pPr marL="342900" indent="-342900">
                <a:buFont typeface="Courier New" panose="02070309020205020404" pitchFamily="49" charset="0"/>
                <a:buChar char="o"/>
              </a:pPr>
              <a:r>
                <a:rPr lang="en-US" sz="1100" dirty="0">
                  <a:solidFill>
                    <a:schemeClr val="bg1"/>
                  </a:solidFill>
                  <a:latin typeface="Cambria" panose="02040503050406030204" pitchFamily="18" charset="0"/>
                </a:rPr>
                <a:t>Drivers</a:t>
              </a:r>
            </a:p>
            <a:p>
              <a:pPr marL="342900" indent="-342900">
                <a:buFont typeface="Courier New" panose="02070309020205020404" pitchFamily="49" charset="0"/>
                <a:buChar char="o"/>
              </a:pPr>
              <a:r>
                <a:rPr lang="en-US" sz="1100" dirty="0">
                  <a:solidFill>
                    <a:schemeClr val="bg1"/>
                  </a:solidFill>
                  <a:latin typeface="Cambria" panose="02040503050406030204" pitchFamily="18" charset="0"/>
                </a:rPr>
                <a:t>Employees</a:t>
              </a:r>
            </a:p>
            <a:p>
              <a:pPr marL="342900" indent="-342900">
                <a:buFont typeface="Courier New" panose="02070309020205020404" pitchFamily="49" charset="0"/>
                <a:buChar char="o"/>
              </a:pPr>
              <a:r>
                <a:rPr lang="en-US" sz="1100" dirty="0">
                  <a:solidFill>
                    <a:schemeClr val="bg1"/>
                  </a:solidFill>
                  <a:latin typeface="Cambria" panose="02040503050406030204" pitchFamily="18" charset="0"/>
                </a:rPr>
                <a:t>Customers</a:t>
              </a:r>
            </a:p>
            <a:p>
              <a:pPr algn="just"/>
              <a:r>
                <a:rPr lang="en-US" sz="1100" dirty="0">
                  <a:solidFill>
                    <a:schemeClr val="bg1"/>
                  </a:solidFill>
                  <a:latin typeface="Cambria" panose="02040503050406030204" pitchFamily="18" charset="0"/>
                </a:rPr>
                <a:t>The employees at Lyft are satisfied and they feel that the culture of Lyft is open and inclusive</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 employees have flexible working hours and do not feel</a:t>
              </a:r>
            </a:p>
          </p:txBody>
        </p:sp>
      </p:grpSp>
      <p:sp>
        <p:nvSpPr>
          <p:cNvPr id="16" name="TextBox 15">
            <a:extLst>
              <a:ext uri="{FF2B5EF4-FFF2-40B4-BE49-F238E27FC236}">
                <a16:creationId xmlns:a16="http://schemas.microsoft.com/office/drawing/2014/main" id="{8BE48533-F81B-41AB-8552-284D1C768D51}"/>
              </a:ext>
            </a:extLst>
          </p:cNvPr>
          <p:cNvSpPr txBox="1"/>
          <p:nvPr/>
        </p:nvSpPr>
        <p:spPr>
          <a:xfrm>
            <a:off x="603745" y="771436"/>
            <a:ext cx="10977311" cy="600164"/>
          </a:xfrm>
          <a:prstGeom prst="rect">
            <a:avLst/>
          </a:prstGeom>
          <a:solidFill>
            <a:schemeClr val="bg1">
              <a:lumMod val="85000"/>
            </a:schemeClr>
          </a:solidFill>
        </p:spPr>
        <p:txBody>
          <a:bodyPr wrap="square" rtlCol="0">
            <a:spAutoFit/>
          </a:bodyPr>
          <a:lstStyle/>
          <a:p>
            <a:r>
              <a:rPr lang="en-US" sz="1100" dirty="0">
                <a:solidFill>
                  <a:srgbClr val="FF0000"/>
                </a:solidFill>
              </a:rPr>
              <a:t>Insert a blurb about why culture is important factor and should be considered. What does it affect? What styles are good? Why does this matter in the context of our analysis?</a:t>
            </a:r>
          </a:p>
          <a:p>
            <a:endParaRPr lang="en-US" sz="1100" dirty="0">
              <a:solidFill>
                <a:srgbClr val="FF0000"/>
              </a:solidFill>
            </a:endParaRPr>
          </a:p>
          <a:p>
            <a:endParaRPr lang="en-US" sz="1100" dirty="0"/>
          </a:p>
        </p:txBody>
      </p:sp>
    </p:spTree>
    <p:extLst>
      <p:ext uri="{BB962C8B-B14F-4D97-AF65-F5344CB8AC3E}">
        <p14:creationId xmlns:p14="http://schemas.microsoft.com/office/powerpoint/2010/main" val="3570894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557599" y="0"/>
            <a:ext cx="3076804" cy="646331"/>
          </a:xfrm>
          <a:prstGeom prst="rect">
            <a:avLst/>
          </a:prstGeom>
          <a:noFill/>
        </p:spPr>
        <p:txBody>
          <a:bodyPr wrap="none" rtlCol="0">
            <a:spAutoFit/>
          </a:bodyPr>
          <a:lstStyle/>
          <a:p>
            <a:pPr algn="ctr"/>
            <a:r>
              <a:rPr lang="en-US" sz="3600" i="1" spc="-300" dirty="0">
                <a:solidFill>
                  <a:schemeClr val="tx1">
                    <a:lumMod val="85000"/>
                    <a:lumOff val="15000"/>
                  </a:schemeClr>
                </a:solidFill>
                <a:latin typeface="Bodoni MT" pitchFamily="18" charset="0"/>
              </a:rPr>
              <a:t>Future Goals: Uber</a:t>
            </a:r>
          </a:p>
        </p:txBody>
      </p:sp>
      <p:sp>
        <p:nvSpPr>
          <p:cNvPr id="13" name="TextBox 12">
            <a:extLst>
              <a:ext uri="{FF2B5EF4-FFF2-40B4-BE49-F238E27FC236}">
                <a16:creationId xmlns:a16="http://schemas.microsoft.com/office/drawing/2014/main" id="{DE2BE5A9-4222-4282-BFF7-BB5352037CCF}"/>
              </a:ext>
            </a:extLst>
          </p:cNvPr>
          <p:cNvSpPr txBox="1"/>
          <p:nvPr/>
        </p:nvSpPr>
        <p:spPr>
          <a:xfrm>
            <a:off x="3048000" y="685800"/>
            <a:ext cx="8840078" cy="1369606"/>
          </a:xfrm>
          <a:prstGeom prst="rect">
            <a:avLst/>
          </a:prstGeom>
          <a:noFill/>
          <a:ln w="76200">
            <a:solidFill>
              <a:schemeClr val="tx1"/>
            </a:solidFill>
          </a:ln>
        </p:spPr>
        <p:txBody>
          <a:bodyPr wrap="square" lIns="90000" tIns="91440" rIns="90000" bIns="91440" rtlCol="0" anchor="t" anchorCtr="0">
            <a:spAutoFit/>
          </a:bodyPr>
          <a:lstStyle/>
          <a:p>
            <a:pPr algn="just"/>
            <a:r>
              <a:rPr lang="en-US" sz="1100" b="1" dirty="0">
                <a:latin typeface="Cambria" panose="02040503050406030204" pitchFamily="18" charset="0"/>
              </a:rPr>
              <a:t>Try to Rebuild Image as “Uber 2.0”</a:t>
            </a:r>
          </a:p>
          <a:p>
            <a:pPr algn="just"/>
            <a:r>
              <a:rPr lang="en-US" sz="1100" dirty="0">
                <a:latin typeface="Cambria" panose="02040503050406030204" pitchFamily="18" charset="0"/>
              </a:rPr>
              <a:t>The new Uber CEO Dara </a:t>
            </a:r>
            <a:r>
              <a:rPr lang="en-US" sz="1100" dirty="0" err="1">
                <a:latin typeface="Cambria" panose="02040503050406030204" pitchFamily="18" charset="0"/>
              </a:rPr>
              <a:t>Khosrowshashi</a:t>
            </a:r>
            <a:r>
              <a:rPr lang="en-US" sz="1100" dirty="0">
                <a:latin typeface="Cambria" panose="02040503050406030204" pitchFamily="18" charset="0"/>
              </a:rPr>
              <a:t> said that while the product and the board have been extraordinary, the culture, governance and the board went in bad directions. He also said that while Uber scaled as a business, it did not scale in terms of culture and winning gave excuses for bad behavior (Isaac, 2017) . The new leadership is now trying to change its culture and has come up with a set of new cultural norms for the company, with ‘We do the right thing. Period’ being one of them (Dickey, 2017). The company also seems to be striking a more conciliatory tone than earlier. It issued an open apology letter to Londoners for its mistakes and also said that it is willing to compromise and work with lawmakers in Brazil (</a:t>
            </a:r>
            <a:r>
              <a:rPr lang="en-US" sz="1100" dirty="0" err="1">
                <a:latin typeface="Cambria" panose="02040503050406030204" pitchFamily="18" charset="0"/>
              </a:rPr>
              <a:t>Bennhold</a:t>
            </a:r>
            <a:r>
              <a:rPr lang="en-US" sz="1100" dirty="0">
                <a:latin typeface="Cambria" panose="02040503050406030204" pitchFamily="18" charset="0"/>
              </a:rPr>
              <a:t> &amp; Merced, 2017).</a:t>
            </a:r>
          </a:p>
        </p:txBody>
      </p:sp>
      <p:pic>
        <p:nvPicPr>
          <p:cNvPr id="20" name="Picture 19">
            <a:extLst>
              <a:ext uri="{FF2B5EF4-FFF2-40B4-BE49-F238E27FC236}">
                <a16:creationId xmlns:a16="http://schemas.microsoft.com/office/drawing/2014/main" id="{964F2C95-D2D9-40F0-9114-D2989C4831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500" t="-12500" r="-12500" b="-12500"/>
          <a:stretch/>
        </p:blipFill>
        <p:spPr>
          <a:xfrm>
            <a:off x="882507" y="685800"/>
            <a:ext cx="1472092" cy="1472092"/>
          </a:xfrm>
          <a:prstGeom prst="ellipse">
            <a:avLst/>
          </a:prstGeom>
          <a:solidFill>
            <a:schemeClr val="tx1"/>
          </a:solidFill>
          <a:ln>
            <a:solidFill>
              <a:schemeClr val="bg1"/>
            </a:solidFill>
          </a:ln>
        </p:spPr>
      </p:pic>
      <p:sp>
        <p:nvSpPr>
          <p:cNvPr id="6" name="TextBox 5">
            <a:extLst>
              <a:ext uri="{FF2B5EF4-FFF2-40B4-BE49-F238E27FC236}">
                <a16:creationId xmlns:a16="http://schemas.microsoft.com/office/drawing/2014/main" id="{952707B6-3213-4B82-8201-A6850300000B}"/>
              </a:ext>
            </a:extLst>
          </p:cNvPr>
          <p:cNvSpPr txBox="1"/>
          <p:nvPr/>
        </p:nvSpPr>
        <p:spPr>
          <a:xfrm>
            <a:off x="3048000" y="4498961"/>
            <a:ext cx="8840078" cy="689589"/>
          </a:xfrm>
          <a:prstGeom prst="rect">
            <a:avLst/>
          </a:prstGeom>
          <a:noFill/>
          <a:ln w="76200">
            <a:solidFill>
              <a:schemeClr val="tx1"/>
            </a:solidFill>
          </a:ln>
        </p:spPr>
        <p:txBody>
          <a:bodyPr wrap="square" lIns="90000" tIns="90000" rIns="90000" bIns="90000" rtlCol="0" anchor="ctr" anchorCtr="0">
            <a:spAutoFit/>
          </a:bodyPr>
          <a:lstStyle/>
          <a:p>
            <a:pPr algn="just"/>
            <a:r>
              <a:rPr lang="en-US" sz="1100" b="1" dirty="0">
                <a:latin typeface="Cambria" panose="02040503050406030204" pitchFamily="18" charset="0"/>
              </a:rPr>
              <a:t>Go Public by 2019</a:t>
            </a:r>
          </a:p>
          <a:p>
            <a:pPr algn="just"/>
            <a:r>
              <a:rPr lang="en-US" sz="1100" dirty="0">
                <a:latin typeface="Cambria" panose="02040503050406030204" pitchFamily="18" charset="0"/>
              </a:rPr>
              <a:t>Uber plans on going public by 2019, as the leadership believes that Uber is already in the public spotlight and has all the disadvantages of being public company, without any of the advantages (</a:t>
            </a:r>
            <a:r>
              <a:rPr lang="en-US" sz="1100" dirty="0" err="1">
                <a:latin typeface="Cambria" panose="02040503050406030204" pitchFamily="18" charset="0"/>
              </a:rPr>
              <a:t>Fiegerman</a:t>
            </a:r>
            <a:r>
              <a:rPr lang="en-US" sz="1100" dirty="0">
                <a:latin typeface="Cambria" panose="02040503050406030204" pitchFamily="18" charset="0"/>
              </a:rPr>
              <a:t>, 2017).</a:t>
            </a:r>
          </a:p>
        </p:txBody>
      </p:sp>
      <p:sp>
        <p:nvSpPr>
          <p:cNvPr id="8" name="TextBox 7">
            <a:extLst>
              <a:ext uri="{FF2B5EF4-FFF2-40B4-BE49-F238E27FC236}">
                <a16:creationId xmlns:a16="http://schemas.microsoft.com/office/drawing/2014/main" id="{23694E1C-F1E6-4D48-A9CA-01478AC23FDB}"/>
              </a:ext>
            </a:extLst>
          </p:cNvPr>
          <p:cNvSpPr txBox="1"/>
          <p:nvPr/>
        </p:nvSpPr>
        <p:spPr>
          <a:xfrm>
            <a:off x="3048000" y="2407090"/>
            <a:ext cx="8840078" cy="858866"/>
          </a:xfrm>
          <a:prstGeom prst="rect">
            <a:avLst/>
          </a:prstGeom>
          <a:noFill/>
          <a:ln w="76200">
            <a:solidFill>
              <a:schemeClr val="tx1"/>
            </a:solidFill>
          </a:ln>
        </p:spPr>
        <p:txBody>
          <a:bodyPr wrap="square" lIns="90000" tIns="90000" rIns="90000" bIns="90000" rtlCol="0" anchor="ctr" anchorCtr="0">
            <a:spAutoFit/>
          </a:bodyPr>
          <a:lstStyle/>
          <a:p>
            <a:pPr algn="just">
              <a:buSzPts val="2000"/>
            </a:pPr>
            <a:r>
              <a:rPr lang="en-US" sz="1100" b="1" dirty="0">
                <a:latin typeface="Cambria" panose="02040503050406030204" pitchFamily="18" charset="0"/>
              </a:rPr>
              <a:t>Diversify Business</a:t>
            </a:r>
          </a:p>
          <a:p>
            <a:pPr algn="just">
              <a:buSzPts val="2000"/>
            </a:pPr>
            <a:r>
              <a:rPr lang="en-US" sz="1100" dirty="0">
                <a:latin typeface="Cambria" panose="02040503050406030204" pitchFamily="18" charset="0"/>
              </a:rPr>
              <a:t>Uber is focusing on diversification of B2C as well as B2B interests through ventures like </a:t>
            </a:r>
            <a:r>
              <a:rPr lang="en-US" sz="1100" dirty="0" err="1">
                <a:latin typeface="Cambria" panose="02040503050406030204" pitchFamily="18" charset="0"/>
              </a:rPr>
              <a:t>UberEats</a:t>
            </a:r>
            <a:r>
              <a:rPr lang="en-US" sz="1100" dirty="0">
                <a:latin typeface="Cambria" panose="02040503050406030204" pitchFamily="18" charset="0"/>
              </a:rPr>
              <a:t>, </a:t>
            </a:r>
            <a:r>
              <a:rPr lang="en-US" sz="1100" dirty="0" err="1">
                <a:latin typeface="Cambria" panose="02040503050406030204" pitchFamily="18" charset="0"/>
              </a:rPr>
              <a:t>UberRush</a:t>
            </a:r>
            <a:r>
              <a:rPr lang="en-US" sz="1100" dirty="0">
                <a:latin typeface="Cambria" panose="02040503050406030204" pitchFamily="18" charset="0"/>
              </a:rPr>
              <a:t>, and </a:t>
            </a:r>
            <a:r>
              <a:rPr lang="en-US" sz="1100" dirty="0" err="1">
                <a:latin typeface="Cambria" panose="02040503050406030204" pitchFamily="18" charset="0"/>
              </a:rPr>
              <a:t>UberFreight</a:t>
            </a:r>
            <a:r>
              <a:rPr lang="en-US" sz="1100" dirty="0">
                <a:latin typeface="Cambria" panose="02040503050406030204" pitchFamily="18" charset="0"/>
              </a:rPr>
              <a:t>. There is also a division called ‘</a:t>
            </a:r>
            <a:r>
              <a:rPr lang="en-US" sz="1100" dirty="0" err="1">
                <a:latin typeface="Cambria" panose="02040503050406030204" pitchFamily="18" charset="0"/>
              </a:rPr>
              <a:t>UberEverything</a:t>
            </a:r>
            <a:r>
              <a:rPr lang="en-US" sz="1100" dirty="0">
                <a:latin typeface="Cambria" panose="02040503050406030204" pitchFamily="18" charset="0"/>
              </a:rPr>
              <a:t>’ within the company, whose job is to identify opportunities outside of its ride business (Lien, 2016), (Russell, 2016).</a:t>
            </a:r>
          </a:p>
        </p:txBody>
      </p:sp>
      <p:pic>
        <p:nvPicPr>
          <p:cNvPr id="1028" name="Picture 4" descr="Image result for uber freight logo">
            <a:extLst>
              <a:ext uri="{FF2B5EF4-FFF2-40B4-BE49-F238E27FC236}">
                <a16:creationId xmlns:a16="http://schemas.microsoft.com/office/drawing/2014/main" id="{0576B4DC-ACE8-40B8-A50A-912ECC2CCB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2559490"/>
            <a:ext cx="1358049" cy="1697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ber rush logo">
            <a:extLst>
              <a:ext uri="{FF2B5EF4-FFF2-40B4-BE49-F238E27FC236}">
                <a16:creationId xmlns:a16="http://schemas.microsoft.com/office/drawing/2014/main" id="{D6DC0075-D0C3-456F-9D0D-0C73C05B39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4492" y="2559490"/>
            <a:ext cx="1390406" cy="16972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E38C18BE-3E83-4424-AFD9-F059C24AD0E8}"/>
              </a:ext>
            </a:extLst>
          </p:cNvPr>
          <p:cNvSpPr txBox="1"/>
          <p:nvPr/>
        </p:nvSpPr>
        <p:spPr>
          <a:xfrm>
            <a:off x="3048000" y="3546126"/>
            <a:ext cx="8840078" cy="689589"/>
          </a:xfrm>
          <a:prstGeom prst="rect">
            <a:avLst/>
          </a:prstGeom>
          <a:noFill/>
          <a:ln w="76200">
            <a:solidFill>
              <a:schemeClr val="tx1"/>
            </a:solidFill>
          </a:ln>
        </p:spPr>
        <p:txBody>
          <a:bodyPr wrap="square" lIns="90000" tIns="90000" rIns="90000" bIns="90000" rtlCol="0" anchor="ctr" anchorCtr="0">
            <a:spAutoFit/>
          </a:bodyPr>
          <a:lstStyle/>
          <a:p>
            <a:pPr algn="just"/>
            <a:r>
              <a:rPr lang="en-US" sz="1100" b="1" dirty="0">
                <a:latin typeface="Cambria" panose="02040503050406030204" pitchFamily="18" charset="0"/>
              </a:rPr>
              <a:t>Continue Expansion </a:t>
            </a:r>
          </a:p>
          <a:p>
            <a:pPr algn="just"/>
            <a:r>
              <a:rPr lang="en-US" sz="1100" dirty="0">
                <a:latin typeface="Cambria" panose="02040503050406030204" pitchFamily="18" charset="0"/>
              </a:rPr>
              <a:t>Though Uber has run into problems in countries like UK, it will continue to expand in places like Africa and Europe (</a:t>
            </a:r>
            <a:r>
              <a:rPr lang="en-US" sz="1100" dirty="0" err="1">
                <a:latin typeface="Cambria" panose="02040503050406030204" pitchFamily="18" charset="0"/>
              </a:rPr>
              <a:t>Skydsgaard</a:t>
            </a:r>
            <a:r>
              <a:rPr lang="en-US" sz="1100" dirty="0">
                <a:latin typeface="Cambria" panose="02040503050406030204" pitchFamily="18" charset="0"/>
              </a:rPr>
              <a:t>, 2017), (Roelf, 2017).</a:t>
            </a:r>
          </a:p>
        </p:txBody>
      </p:sp>
      <p:sp>
        <p:nvSpPr>
          <p:cNvPr id="19" name="TextBox 18">
            <a:extLst>
              <a:ext uri="{FF2B5EF4-FFF2-40B4-BE49-F238E27FC236}">
                <a16:creationId xmlns:a16="http://schemas.microsoft.com/office/drawing/2014/main" id="{02703E44-EA5A-4513-9252-1FBF528432F1}"/>
              </a:ext>
            </a:extLst>
          </p:cNvPr>
          <p:cNvSpPr txBox="1"/>
          <p:nvPr/>
        </p:nvSpPr>
        <p:spPr>
          <a:xfrm>
            <a:off x="3048878" y="5455807"/>
            <a:ext cx="8840078" cy="1028143"/>
          </a:xfrm>
          <a:prstGeom prst="rect">
            <a:avLst/>
          </a:prstGeom>
          <a:noFill/>
          <a:ln w="76200">
            <a:solidFill>
              <a:schemeClr val="tx1"/>
            </a:solidFill>
          </a:ln>
        </p:spPr>
        <p:txBody>
          <a:bodyPr wrap="square" lIns="91440" tIns="90000" rIns="90000" bIns="90000" rtlCol="0" anchor="ctr" anchorCtr="0">
            <a:spAutoFit/>
          </a:bodyPr>
          <a:lstStyle/>
          <a:p>
            <a:pPr algn="just"/>
            <a:r>
              <a:rPr lang="en-US" sz="1100" b="1" dirty="0">
                <a:latin typeface="Cambria" panose="02040503050406030204" pitchFamily="18" charset="0"/>
              </a:rPr>
              <a:t>Invest in Autonomous Vehicles</a:t>
            </a:r>
          </a:p>
          <a:p>
            <a:pPr algn="just"/>
            <a:r>
              <a:rPr lang="en-US" sz="1100" dirty="0">
                <a:latin typeface="Cambria" panose="02040503050406030204" pitchFamily="18" charset="0"/>
              </a:rPr>
              <a:t>Uber sees investment in Autonomous technology as existential to its future (Carson, 2016). Uber’s approach to autonomous technology can be classified as ‘Vertical Integration’ (Jones &amp; George, 2016, p. 233). It established the Advanced Technology Group in 2015 to focus exclusively on the development of hardware and software related to autonomous technology (Uber, </a:t>
            </a:r>
            <a:r>
              <a:rPr lang="en-US" sz="1100" dirty="0" err="1">
                <a:latin typeface="Cambria" panose="02040503050406030204" pitchFamily="18" charset="0"/>
              </a:rPr>
              <a:t>n.d.</a:t>
            </a:r>
            <a:r>
              <a:rPr lang="en-US" sz="1100" dirty="0">
                <a:latin typeface="Cambria" panose="02040503050406030204" pitchFamily="18" charset="0"/>
              </a:rPr>
              <a:t>). This might mean that, in the future, we might see a fleet of autonomous Ubers primarily owned by Uber, and which runs on autonomous hardware and software developed by Uber.</a:t>
            </a:r>
          </a:p>
        </p:txBody>
      </p:sp>
      <p:pic>
        <p:nvPicPr>
          <p:cNvPr id="1042" name="Picture 18" descr="Image result for Uber expansion">
            <a:extLst>
              <a:ext uri="{FF2B5EF4-FFF2-40B4-BE49-F238E27FC236}">
                <a16:creationId xmlns:a16="http://schemas.microsoft.com/office/drawing/2014/main" id="{8825E47C-3EDD-463C-A578-9D2D915170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5464" y="3352800"/>
            <a:ext cx="2176676" cy="1225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A1AF21-FAB1-4427-96D8-83F6C2540D2F}"/>
              </a:ext>
            </a:extLst>
          </p:cNvPr>
          <p:cNvPicPr>
            <a:picLocks noChangeAspect="1"/>
          </p:cNvPicPr>
          <p:nvPr/>
        </p:nvPicPr>
        <p:blipFill>
          <a:blip r:embed="rId7"/>
          <a:stretch>
            <a:fillRect/>
          </a:stretch>
        </p:blipFill>
        <p:spPr>
          <a:xfrm>
            <a:off x="465463" y="5112285"/>
            <a:ext cx="2176676" cy="1259693"/>
          </a:xfrm>
          <a:prstGeom prst="rect">
            <a:avLst/>
          </a:prstGeom>
        </p:spPr>
      </p:pic>
      <p:sp>
        <p:nvSpPr>
          <p:cNvPr id="2" name="TextBox 1">
            <a:extLst>
              <a:ext uri="{FF2B5EF4-FFF2-40B4-BE49-F238E27FC236}">
                <a16:creationId xmlns:a16="http://schemas.microsoft.com/office/drawing/2014/main" id="{D0918E54-76E6-4228-B559-1C0ED04E09D6}"/>
              </a:ext>
            </a:extLst>
          </p:cNvPr>
          <p:cNvSpPr txBox="1"/>
          <p:nvPr/>
        </p:nvSpPr>
        <p:spPr>
          <a:xfrm>
            <a:off x="377602" y="4559109"/>
            <a:ext cx="1917253" cy="215444"/>
          </a:xfrm>
          <a:prstGeom prst="rect">
            <a:avLst/>
          </a:prstGeom>
          <a:noFill/>
        </p:spPr>
        <p:txBody>
          <a:bodyPr wrap="square" rtlCol="0">
            <a:spAutoFit/>
          </a:bodyPr>
          <a:lstStyle/>
          <a:p>
            <a:r>
              <a:rPr lang="en-US" sz="800" dirty="0"/>
              <a:t>[3]</a:t>
            </a:r>
            <a:endParaRPr lang="en-US" sz="700" dirty="0"/>
          </a:p>
        </p:txBody>
      </p:sp>
      <p:sp>
        <p:nvSpPr>
          <p:cNvPr id="14" name="TextBox 13">
            <a:extLst>
              <a:ext uri="{FF2B5EF4-FFF2-40B4-BE49-F238E27FC236}">
                <a16:creationId xmlns:a16="http://schemas.microsoft.com/office/drawing/2014/main" id="{782C4927-B1A4-46A4-A5DA-E4564F582746}"/>
              </a:ext>
            </a:extLst>
          </p:cNvPr>
          <p:cNvSpPr txBox="1"/>
          <p:nvPr/>
        </p:nvSpPr>
        <p:spPr>
          <a:xfrm>
            <a:off x="228600" y="2704448"/>
            <a:ext cx="2456642" cy="215444"/>
          </a:xfrm>
          <a:prstGeom prst="rect">
            <a:avLst/>
          </a:prstGeom>
          <a:noFill/>
        </p:spPr>
        <p:txBody>
          <a:bodyPr wrap="square" rtlCol="0">
            <a:spAutoFit/>
          </a:bodyPr>
          <a:lstStyle/>
          <a:p>
            <a:r>
              <a:rPr lang="en-US" sz="800" dirty="0"/>
              <a:t>[1]	                        [2]</a:t>
            </a:r>
            <a:endParaRPr lang="en-US" sz="700" dirty="0"/>
          </a:p>
        </p:txBody>
      </p:sp>
      <p:sp>
        <p:nvSpPr>
          <p:cNvPr id="16" name="TextBox 15">
            <a:extLst>
              <a:ext uri="{FF2B5EF4-FFF2-40B4-BE49-F238E27FC236}">
                <a16:creationId xmlns:a16="http://schemas.microsoft.com/office/drawing/2014/main" id="{4BEC0CF7-AF34-4A67-8A49-003E48263593}"/>
              </a:ext>
            </a:extLst>
          </p:cNvPr>
          <p:cNvSpPr txBox="1"/>
          <p:nvPr/>
        </p:nvSpPr>
        <p:spPr>
          <a:xfrm>
            <a:off x="362758" y="6400800"/>
            <a:ext cx="2456642" cy="215444"/>
          </a:xfrm>
          <a:prstGeom prst="rect">
            <a:avLst/>
          </a:prstGeom>
          <a:noFill/>
        </p:spPr>
        <p:txBody>
          <a:bodyPr wrap="square" rtlCol="0">
            <a:spAutoFit/>
          </a:bodyPr>
          <a:lstStyle/>
          <a:p>
            <a:r>
              <a:rPr lang="en-US" sz="800" dirty="0"/>
              <a:t>[4]</a:t>
            </a:r>
            <a:endParaRPr lang="en-US" sz="700" dirty="0"/>
          </a:p>
        </p:txBody>
      </p:sp>
    </p:spTree>
    <p:extLst>
      <p:ext uri="{BB962C8B-B14F-4D97-AF65-F5344CB8AC3E}">
        <p14:creationId xmlns:p14="http://schemas.microsoft.com/office/powerpoint/2010/main" val="1764440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4583086" y="0"/>
            <a:ext cx="3025829" cy="646331"/>
          </a:xfrm>
          <a:prstGeom prst="rect">
            <a:avLst/>
          </a:prstGeom>
          <a:noFill/>
        </p:spPr>
        <p:txBody>
          <a:bodyPr wrap="none" rtlCol="0">
            <a:spAutoFit/>
          </a:bodyPr>
          <a:lstStyle/>
          <a:p>
            <a:pPr algn="ctr"/>
            <a:r>
              <a:rPr lang="en-US" sz="3600" i="1" spc="-300" dirty="0">
                <a:solidFill>
                  <a:schemeClr val="tx1">
                    <a:lumMod val="85000"/>
                    <a:lumOff val="15000"/>
                  </a:schemeClr>
                </a:solidFill>
                <a:latin typeface="Bodoni MT" pitchFamily="18" charset="0"/>
              </a:rPr>
              <a:t>Future Goals : Lyft</a:t>
            </a:r>
          </a:p>
        </p:txBody>
      </p:sp>
      <p:sp>
        <p:nvSpPr>
          <p:cNvPr id="13" name="TextBox 12">
            <a:extLst>
              <a:ext uri="{FF2B5EF4-FFF2-40B4-BE49-F238E27FC236}">
                <a16:creationId xmlns:a16="http://schemas.microsoft.com/office/drawing/2014/main" id="{DE2BE5A9-4222-4282-BFF7-BB5352037CCF}"/>
              </a:ext>
            </a:extLst>
          </p:cNvPr>
          <p:cNvSpPr txBox="1"/>
          <p:nvPr/>
        </p:nvSpPr>
        <p:spPr>
          <a:xfrm>
            <a:off x="2819400" y="831250"/>
            <a:ext cx="9067800" cy="858866"/>
          </a:xfrm>
          <a:prstGeom prst="rect">
            <a:avLst/>
          </a:prstGeom>
          <a:noFill/>
          <a:ln w="76200">
            <a:solidFill>
              <a:srgbClr val="FF0066"/>
            </a:solidFill>
          </a:ln>
        </p:spPr>
        <p:txBody>
          <a:bodyPr wrap="square" lIns="90000" tIns="90000" rIns="90000" bIns="90000" rtlCol="0" anchor="ctr" anchorCtr="0">
            <a:spAutoFit/>
          </a:bodyPr>
          <a:lstStyle/>
          <a:p>
            <a:r>
              <a:rPr lang="en-US" sz="1100" b="1" dirty="0">
                <a:latin typeface="Cambria" panose="02040503050406030204" pitchFamily="18" charset="0"/>
              </a:rPr>
              <a:t>Continue Being ‘Woke’</a:t>
            </a:r>
          </a:p>
          <a:p>
            <a:r>
              <a:rPr lang="en-US" sz="1100" dirty="0">
                <a:latin typeface="Cambria" panose="02040503050406030204" pitchFamily="18" charset="0"/>
              </a:rPr>
              <a:t>The co-founder of Lyft, John Zimmer, believes that what differentiates Lyft from Uber is that it is ‘Woke’ or more socially conscious. Lyft donated $1 million to the A.C.L.U. the same weekend as the #</a:t>
            </a:r>
            <a:r>
              <a:rPr lang="en-US" sz="1100" dirty="0" err="1">
                <a:latin typeface="Cambria" panose="02040503050406030204" pitchFamily="18" charset="0"/>
              </a:rPr>
              <a:t>deleteuber</a:t>
            </a:r>
            <a:r>
              <a:rPr lang="en-US" sz="1100" dirty="0">
                <a:latin typeface="Cambria" panose="02040503050406030204" pitchFamily="18" charset="0"/>
              </a:rPr>
              <a:t> campaign. The leadership at Lyft believes that they have a strong set of values around taking care of people who are part of the business, and they don’t want to win just for the sake of winning (</a:t>
            </a:r>
            <a:r>
              <a:rPr lang="en-US" sz="1100" dirty="0" err="1">
                <a:latin typeface="Cambria" panose="02040503050406030204" pitchFamily="18" charset="0"/>
              </a:rPr>
              <a:t>Kosoff</a:t>
            </a:r>
            <a:r>
              <a:rPr lang="en-US" sz="1100" dirty="0">
                <a:latin typeface="Cambria" panose="02040503050406030204" pitchFamily="18" charset="0"/>
              </a:rPr>
              <a:t>, 2017).</a:t>
            </a:r>
          </a:p>
        </p:txBody>
      </p:sp>
      <p:sp>
        <p:nvSpPr>
          <p:cNvPr id="6" name="TextBox 5">
            <a:extLst>
              <a:ext uri="{FF2B5EF4-FFF2-40B4-BE49-F238E27FC236}">
                <a16:creationId xmlns:a16="http://schemas.microsoft.com/office/drawing/2014/main" id="{952707B6-3213-4B82-8201-A6850300000B}"/>
              </a:ext>
            </a:extLst>
          </p:cNvPr>
          <p:cNvSpPr txBox="1"/>
          <p:nvPr/>
        </p:nvSpPr>
        <p:spPr>
          <a:xfrm>
            <a:off x="2819400" y="3269649"/>
            <a:ext cx="9067800" cy="520312"/>
          </a:xfrm>
          <a:prstGeom prst="rect">
            <a:avLst/>
          </a:prstGeom>
          <a:noFill/>
          <a:ln w="76200">
            <a:solidFill>
              <a:srgbClr val="FF0066"/>
            </a:solidFill>
          </a:ln>
        </p:spPr>
        <p:txBody>
          <a:bodyPr wrap="square" lIns="90000" tIns="90000" rIns="90000" bIns="90000" rtlCol="0" anchor="ctr" anchorCtr="0">
            <a:spAutoFit/>
          </a:bodyPr>
          <a:lstStyle/>
          <a:p>
            <a:r>
              <a:rPr lang="en-US" sz="1100" b="1" dirty="0">
                <a:latin typeface="Cambria" panose="02040503050406030204" pitchFamily="18" charset="0"/>
              </a:rPr>
              <a:t>Predicted to go Public by 2018</a:t>
            </a:r>
          </a:p>
          <a:p>
            <a:r>
              <a:rPr lang="en-US" sz="1100" dirty="0">
                <a:latin typeface="Cambria" panose="02040503050406030204" pitchFamily="18" charset="0"/>
              </a:rPr>
              <a:t>Lyft’s leaders have not been specific about going public, but many reports predict that Lyft will go public by 2018 (Isaac &amp; Benner, 2017).</a:t>
            </a:r>
          </a:p>
        </p:txBody>
      </p:sp>
      <p:sp>
        <p:nvSpPr>
          <p:cNvPr id="18" name="TextBox 17">
            <a:extLst>
              <a:ext uri="{FF2B5EF4-FFF2-40B4-BE49-F238E27FC236}">
                <a16:creationId xmlns:a16="http://schemas.microsoft.com/office/drawing/2014/main" id="{E38C18BE-3E83-4424-AFD9-F059C24AD0E8}"/>
              </a:ext>
            </a:extLst>
          </p:cNvPr>
          <p:cNvSpPr txBox="1"/>
          <p:nvPr/>
        </p:nvSpPr>
        <p:spPr>
          <a:xfrm>
            <a:off x="2819400" y="2126650"/>
            <a:ext cx="9067800" cy="689589"/>
          </a:xfrm>
          <a:prstGeom prst="rect">
            <a:avLst/>
          </a:prstGeom>
          <a:noFill/>
          <a:ln w="76200">
            <a:solidFill>
              <a:srgbClr val="FF0066"/>
            </a:solidFill>
          </a:ln>
        </p:spPr>
        <p:txBody>
          <a:bodyPr wrap="square" lIns="90000" tIns="90000" rIns="90000" bIns="90000" rtlCol="0" anchor="ctr" anchorCtr="0">
            <a:spAutoFit/>
          </a:bodyPr>
          <a:lstStyle/>
          <a:p>
            <a:r>
              <a:rPr lang="en-US" sz="1100" b="1" dirty="0">
                <a:latin typeface="Cambria" panose="02040503050406030204" pitchFamily="18" charset="0"/>
              </a:rPr>
              <a:t>Continue Expansion</a:t>
            </a:r>
          </a:p>
          <a:p>
            <a:r>
              <a:rPr lang="en-US" sz="1100" dirty="0">
                <a:latin typeface="Cambria" panose="02040503050406030204" pitchFamily="18" charset="0"/>
              </a:rPr>
              <a:t>Lyft is expanding aggressively on domestic as well as international fronts. They are trying to expand to domestic areas where Uber doesn’t have a major presence, and also to internationally to countries like UK and Canada (Lyft, 2017), (</a:t>
            </a:r>
            <a:r>
              <a:rPr lang="en-US" sz="1100" dirty="0" err="1">
                <a:latin typeface="Cambria" panose="02040503050406030204" pitchFamily="18" charset="0"/>
              </a:rPr>
              <a:t>Seppala</a:t>
            </a:r>
            <a:r>
              <a:rPr lang="en-US" sz="1100" dirty="0">
                <a:latin typeface="Cambria" panose="02040503050406030204" pitchFamily="18" charset="0"/>
              </a:rPr>
              <a:t>, 2017).</a:t>
            </a:r>
          </a:p>
        </p:txBody>
      </p:sp>
      <p:sp>
        <p:nvSpPr>
          <p:cNvPr id="19" name="TextBox 18">
            <a:extLst>
              <a:ext uri="{FF2B5EF4-FFF2-40B4-BE49-F238E27FC236}">
                <a16:creationId xmlns:a16="http://schemas.microsoft.com/office/drawing/2014/main" id="{02703E44-EA5A-4513-9252-1FBF528432F1}"/>
              </a:ext>
            </a:extLst>
          </p:cNvPr>
          <p:cNvSpPr txBox="1"/>
          <p:nvPr/>
        </p:nvSpPr>
        <p:spPr>
          <a:xfrm>
            <a:off x="2802346" y="4211544"/>
            <a:ext cx="9067800" cy="2043806"/>
          </a:xfrm>
          <a:prstGeom prst="rect">
            <a:avLst/>
          </a:prstGeom>
          <a:noFill/>
          <a:ln w="76200">
            <a:solidFill>
              <a:srgbClr val="FF0066"/>
            </a:solidFill>
          </a:ln>
        </p:spPr>
        <p:txBody>
          <a:bodyPr wrap="square" lIns="90000" tIns="90000" rIns="90000" bIns="90000" rtlCol="0" anchor="ctr" anchorCtr="0">
            <a:spAutoFit/>
          </a:bodyPr>
          <a:lstStyle/>
          <a:p>
            <a:r>
              <a:rPr lang="en-US" sz="1100" b="1" dirty="0">
                <a:latin typeface="Cambria" panose="02040503050406030204" pitchFamily="18" charset="0"/>
              </a:rPr>
              <a:t>Invest in Autonomous Vehicles</a:t>
            </a:r>
          </a:p>
          <a:p>
            <a:r>
              <a:rPr lang="en-US" sz="1100" dirty="0">
                <a:latin typeface="Cambria" panose="02040503050406030204" pitchFamily="18" charset="0"/>
              </a:rPr>
              <a:t>Lyft’s co-founder, John Zimmer see autonomous technology as central to Lyft’s future. In fact, he has predicted that Autonomous vehicles will quickly become widespread and might account for a majority of Lyft rides within 5 years. He also predicts that private car ownership will end in major US cities by 2025, and most people would instead use ride sharing platforms like Lyft, and autonomous technology will be driving these changes (Zimmer, 2016). Unlike Uber, Lyft has a more collaborative approach to Autonomous technology.   It has a first-of-its-kind open platform where its actively seeking to collaborate with leading technology and automobile companies in accelerating the growth of self-driving technology. Partnering with Lyft gives partners access to millions of rides through Lyft’s expansive network, exclusive set of data based on real-life scenarios to inform development and seamless integration through APIs, among other things (Lyft, </a:t>
            </a:r>
            <a:r>
              <a:rPr lang="en-US" sz="1100" dirty="0" err="1">
                <a:latin typeface="Cambria" panose="02040503050406030204" pitchFamily="18" charset="0"/>
              </a:rPr>
              <a:t>n.d.</a:t>
            </a:r>
            <a:r>
              <a:rPr lang="en-US" sz="1100" dirty="0">
                <a:latin typeface="Cambria" panose="02040503050406030204" pitchFamily="18" charset="0"/>
              </a:rPr>
              <a:t>). This might mean that, in the future, we might see a fleet of autonomous vehicle which operate on the Lyft Platform, where the cars can de owned by different companies like GM, and powered by autonomous technology by other companies like </a:t>
            </a:r>
            <a:r>
              <a:rPr lang="en-US" sz="1100" dirty="0" err="1">
                <a:latin typeface="Cambria" panose="02040503050406030204" pitchFamily="18" charset="0"/>
              </a:rPr>
              <a:t>Waymo</a:t>
            </a:r>
            <a:r>
              <a:rPr lang="en-US" sz="1100" dirty="0">
                <a:latin typeface="Cambria" panose="02040503050406030204" pitchFamily="18" charset="0"/>
              </a:rPr>
              <a:t>. In 2017, Lyft also announced plans of establishing  its own facility to develop autonomous technology (Somerville, 2017).</a:t>
            </a:r>
          </a:p>
        </p:txBody>
      </p:sp>
      <p:pic>
        <p:nvPicPr>
          <p:cNvPr id="14" name="Picture 13">
            <a:extLst>
              <a:ext uri="{FF2B5EF4-FFF2-40B4-BE49-F238E27FC236}">
                <a16:creationId xmlns:a16="http://schemas.microsoft.com/office/drawing/2014/main" id="{594E6768-4984-4F4B-BFE3-D87216285D3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500" b="2500"/>
          <a:stretch/>
        </p:blipFill>
        <p:spPr>
          <a:xfrm>
            <a:off x="905768" y="990600"/>
            <a:ext cx="1285145" cy="1285145"/>
          </a:xfrm>
          <a:prstGeom prst="ellipse">
            <a:avLst/>
          </a:prstGeom>
          <a:solidFill>
            <a:srgbClr val="FF0066"/>
          </a:solidFill>
          <a:ln>
            <a:solidFill>
              <a:schemeClr val="bg1"/>
            </a:solidFill>
          </a:ln>
        </p:spPr>
      </p:pic>
      <p:pic>
        <p:nvPicPr>
          <p:cNvPr id="4098" name="Picture 2" descr="Lyft Kicks Off Massive Expansion, Launching 40 Cities">
            <a:extLst>
              <a:ext uri="{FF2B5EF4-FFF2-40B4-BE49-F238E27FC236}">
                <a16:creationId xmlns:a16="http://schemas.microsoft.com/office/drawing/2014/main" id="{3841B2FB-FC76-44B2-901C-BDFE20CFDA5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360" t="12501" r="27500" b="12136"/>
          <a:stretch/>
        </p:blipFill>
        <p:spPr bwMode="auto">
          <a:xfrm>
            <a:off x="397448" y="2667956"/>
            <a:ext cx="2192458" cy="14641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9AC9D8-D748-406E-95D2-15DAE6AE53D3}"/>
              </a:ext>
            </a:extLst>
          </p:cNvPr>
          <p:cNvPicPr>
            <a:picLocks noChangeAspect="1"/>
          </p:cNvPicPr>
          <p:nvPr/>
        </p:nvPicPr>
        <p:blipFill>
          <a:blip r:embed="rId5"/>
          <a:stretch>
            <a:fillRect/>
          </a:stretch>
        </p:blipFill>
        <p:spPr>
          <a:xfrm>
            <a:off x="397448" y="4684822"/>
            <a:ext cx="2193352" cy="1294298"/>
          </a:xfrm>
          <a:prstGeom prst="rect">
            <a:avLst/>
          </a:prstGeom>
        </p:spPr>
      </p:pic>
      <p:sp>
        <p:nvSpPr>
          <p:cNvPr id="10" name="TextBox 9">
            <a:extLst>
              <a:ext uri="{FF2B5EF4-FFF2-40B4-BE49-F238E27FC236}">
                <a16:creationId xmlns:a16="http://schemas.microsoft.com/office/drawing/2014/main" id="{C0B84C42-16EE-444D-BEBB-00279C3F40CF}"/>
              </a:ext>
            </a:extLst>
          </p:cNvPr>
          <p:cNvSpPr txBox="1"/>
          <p:nvPr/>
        </p:nvSpPr>
        <p:spPr>
          <a:xfrm>
            <a:off x="272142" y="4164114"/>
            <a:ext cx="2192455" cy="215444"/>
          </a:xfrm>
          <a:prstGeom prst="rect">
            <a:avLst/>
          </a:prstGeom>
          <a:noFill/>
        </p:spPr>
        <p:txBody>
          <a:bodyPr wrap="square" rtlCol="0">
            <a:spAutoFit/>
          </a:bodyPr>
          <a:lstStyle/>
          <a:p>
            <a:r>
              <a:rPr lang="en-US" sz="800" dirty="0"/>
              <a:t>[5]</a:t>
            </a:r>
            <a:endParaRPr lang="en-US" sz="700" dirty="0"/>
          </a:p>
        </p:txBody>
      </p:sp>
      <p:sp>
        <p:nvSpPr>
          <p:cNvPr id="11" name="TextBox 10">
            <a:extLst>
              <a:ext uri="{FF2B5EF4-FFF2-40B4-BE49-F238E27FC236}">
                <a16:creationId xmlns:a16="http://schemas.microsoft.com/office/drawing/2014/main" id="{800AA981-6294-4604-ACBE-3CED284A9A4E}"/>
              </a:ext>
            </a:extLst>
          </p:cNvPr>
          <p:cNvSpPr txBox="1"/>
          <p:nvPr/>
        </p:nvSpPr>
        <p:spPr>
          <a:xfrm>
            <a:off x="285997" y="6037442"/>
            <a:ext cx="2192455" cy="215444"/>
          </a:xfrm>
          <a:prstGeom prst="rect">
            <a:avLst/>
          </a:prstGeom>
          <a:noFill/>
        </p:spPr>
        <p:txBody>
          <a:bodyPr wrap="square" rtlCol="0">
            <a:spAutoFit/>
          </a:bodyPr>
          <a:lstStyle/>
          <a:p>
            <a:r>
              <a:rPr lang="en-US" sz="800" dirty="0"/>
              <a:t>[6]</a:t>
            </a:r>
            <a:endParaRPr lang="en-US" sz="700" dirty="0"/>
          </a:p>
        </p:txBody>
      </p:sp>
    </p:spTree>
    <p:extLst>
      <p:ext uri="{BB962C8B-B14F-4D97-AF65-F5344CB8AC3E}">
        <p14:creationId xmlns:p14="http://schemas.microsoft.com/office/powerpoint/2010/main" val="358380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098915" y="14497"/>
            <a:ext cx="2350452"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SWOT : Uber</a:t>
            </a:r>
          </a:p>
        </p:txBody>
      </p:sp>
      <p:grpSp>
        <p:nvGrpSpPr>
          <p:cNvPr id="2" name="Group 1">
            <a:extLst>
              <a:ext uri="{FF2B5EF4-FFF2-40B4-BE49-F238E27FC236}">
                <a16:creationId xmlns:a16="http://schemas.microsoft.com/office/drawing/2014/main" id="{7737EDF2-8082-44D3-AE3E-6323D93488D8}"/>
              </a:ext>
            </a:extLst>
          </p:cNvPr>
          <p:cNvGrpSpPr/>
          <p:nvPr/>
        </p:nvGrpSpPr>
        <p:grpSpPr>
          <a:xfrm>
            <a:off x="366799" y="1676400"/>
            <a:ext cx="5043401" cy="4953000"/>
            <a:chOff x="1664435" y="1295400"/>
            <a:chExt cx="3971182" cy="5330142"/>
          </a:xfrm>
        </p:grpSpPr>
        <p:sp>
          <p:nvSpPr>
            <p:cNvPr id="46" name="Rectangle 45">
              <a:extLst>
                <a:ext uri="{FF2B5EF4-FFF2-40B4-BE49-F238E27FC236}">
                  <a16:creationId xmlns:a16="http://schemas.microsoft.com/office/drawing/2014/main" id="{A8221F7E-A2AF-490A-9833-22A64D2EA362}"/>
                </a:ext>
              </a:extLst>
            </p:cNvPr>
            <p:cNvSpPr/>
            <p:nvPr/>
          </p:nvSpPr>
          <p:spPr>
            <a:xfrm>
              <a:off x="1664435" y="1691620"/>
              <a:ext cx="3971182" cy="4933922"/>
            </a:xfrm>
            <a:prstGeom prst="rect">
              <a:avLst/>
            </a:prstGeom>
            <a:noFill/>
            <a:ln w="76200">
              <a:solidFill>
                <a:schemeClr val="tx1">
                  <a:lumMod val="95000"/>
                  <a:lumOff val="5000"/>
                </a:schemeClr>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Market Leader </a:t>
              </a:r>
            </a:p>
            <a:p>
              <a:pPr algn="just"/>
              <a:r>
                <a:rPr lang="en-US" sz="1100" dirty="0">
                  <a:solidFill>
                    <a:sysClr val="windowText" lastClr="000000"/>
                  </a:solidFill>
                  <a:latin typeface="Cambria" pitchFamily="18" charset="0"/>
                </a:rPr>
                <a:t>As of Sep 2017, Uber is reported to have almost 75% of the market share in US (Bhuiyan, 2017).</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Valuation and Investors</a:t>
              </a:r>
            </a:p>
            <a:p>
              <a:pPr algn="just"/>
              <a:r>
                <a:rPr lang="en-US" sz="1100" dirty="0">
                  <a:solidFill>
                    <a:sysClr val="windowText" lastClr="000000"/>
                  </a:solidFill>
                  <a:latin typeface="Cambria" pitchFamily="18" charset="0"/>
                </a:rPr>
                <a:t>Uber has been valued at close to $70 Billion, and is backed by many investors like Goldman Sachs and the Public Investment Fund of Saudi Arabia (Konigsberg, 2017).</a:t>
              </a:r>
              <a:r>
                <a:rPr lang="en-US" sz="1100" dirty="0">
                  <a:solidFill>
                    <a:srgbClr val="FF0000"/>
                  </a:solidFill>
                  <a:latin typeface="Cambria" pitchFamily="18" charset="0"/>
                </a:rPr>
                <a:t>EXPLAIN WHY OR HOW THIS IS A STRENGTH</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More Drivers</a:t>
              </a:r>
            </a:p>
            <a:p>
              <a:pPr algn="just"/>
              <a:r>
                <a:rPr lang="en-US" sz="1100" dirty="0">
                  <a:solidFill>
                    <a:sysClr val="windowText" lastClr="000000"/>
                  </a:solidFill>
                  <a:latin typeface="Cambria" pitchFamily="18" charset="0"/>
                </a:rPr>
                <a:t>Uber is predicted to have more than 3 million drivers worldwide(Berry, 2017). </a:t>
              </a:r>
              <a:r>
                <a:rPr lang="en-US" sz="1100" dirty="0">
                  <a:solidFill>
                    <a:srgbClr val="FF0000"/>
                  </a:solidFill>
                  <a:latin typeface="Cambria" pitchFamily="18" charset="0"/>
                </a:rPr>
                <a:t>EXPLAIN WHY/HOW THIS IS A STRENGTH</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Global Reach</a:t>
              </a:r>
            </a:p>
            <a:p>
              <a:pPr algn="just"/>
              <a:r>
                <a:rPr lang="en-US" sz="1100" dirty="0">
                  <a:solidFill>
                    <a:sysClr val="windowText" lastClr="000000"/>
                  </a:solidFill>
                  <a:latin typeface="Cambria" pitchFamily="18" charset="0"/>
                </a:rPr>
                <a:t>Uber has a presence in more than 80 countries and 700 cities (Uber, </a:t>
              </a:r>
              <a:r>
                <a:rPr lang="en-US" sz="1100" dirty="0" err="1">
                  <a:solidFill>
                    <a:sysClr val="windowText" lastClr="000000"/>
                  </a:solidFill>
                  <a:latin typeface="Cambria" pitchFamily="18" charset="0"/>
                </a:rPr>
                <a:t>n.d.</a:t>
              </a:r>
              <a:r>
                <a:rPr lang="en-US" sz="1100" dirty="0">
                  <a:solidFill>
                    <a:sysClr val="windowText" lastClr="000000"/>
                  </a:solidFill>
                  <a:latin typeface="Cambria" pitchFamily="18" charset="0"/>
                </a:rPr>
                <a:t>). </a:t>
              </a:r>
              <a:r>
                <a:rPr lang="en-US" sz="1100" dirty="0">
                  <a:solidFill>
                    <a:srgbClr val="FF0000"/>
                  </a:solidFill>
                  <a:latin typeface="Cambria" pitchFamily="18" charset="0"/>
                </a:rPr>
                <a:t>EXPLAIN WHY/HOW THIS IS A STRENGTH</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First-Mover Advantage</a:t>
              </a:r>
            </a:p>
            <a:p>
              <a:pPr algn="just"/>
              <a:r>
                <a:rPr lang="en-US" sz="1100" dirty="0">
                  <a:solidFill>
                    <a:sysClr val="windowText" lastClr="000000"/>
                  </a:solidFill>
                  <a:latin typeface="Cambria" pitchFamily="18" charset="0"/>
                </a:rPr>
                <a:t>Uber has a first mover advantage over Lyft when it comes to most international markets. </a:t>
              </a:r>
              <a:r>
                <a:rPr lang="en-US" sz="1100" dirty="0">
                  <a:solidFill>
                    <a:srgbClr val="FF0000"/>
                  </a:solidFill>
                  <a:latin typeface="Cambria" pitchFamily="18" charset="0"/>
                </a:rPr>
                <a:t>ARE THEY BENEFITING FROM THIS ALREADY? OTHERWISE I AM NOT SURE WE CAN SAY THEY CURRENT HAVE THE FIRST MOVER ADVANTAGE </a:t>
              </a:r>
              <a:r>
                <a:rPr lang="en-US" sz="1100" dirty="0">
                  <a:solidFill>
                    <a:srgbClr val="FF0000"/>
                  </a:solidFill>
                  <a:latin typeface="Cambria" pitchFamily="18" charset="0"/>
                  <a:sym typeface="Wingdings" panose="05000000000000000000" pitchFamily="2" charset="2"/>
                </a:rPr>
                <a:t></a:t>
              </a:r>
              <a:r>
                <a:rPr lang="en-US" sz="1100" dirty="0">
                  <a:solidFill>
                    <a:sysClr val="windowText" lastClr="000000"/>
                  </a:solidFill>
                  <a:latin typeface="Cambria" pitchFamily="18" charset="0"/>
                </a:rPr>
                <a:t>It also has the first mover advantage when it comes to autonomous technology, as it established its Autonomous Technology group in 2015, while Lyft did something similar 2 years later </a:t>
              </a:r>
              <a:r>
                <a:rPr lang="en-US" sz="1100" dirty="0">
                  <a:latin typeface="Cambria" panose="02040503050406030204" pitchFamily="18" charset="0"/>
                </a:rPr>
                <a:t>(Somerville, 2017), (Uber, </a:t>
              </a:r>
              <a:r>
                <a:rPr lang="en-US" sz="1100" dirty="0" err="1">
                  <a:latin typeface="Cambria" panose="02040503050406030204" pitchFamily="18" charset="0"/>
                </a:rPr>
                <a:t>n.d.</a:t>
              </a:r>
              <a:r>
                <a:rPr lang="en-US" sz="1100" dirty="0">
                  <a:latin typeface="Cambria" panose="02040503050406030204" pitchFamily="18" charset="0"/>
                </a:rPr>
                <a:t>).</a:t>
              </a:r>
              <a:r>
                <a:rPr lang="en-US" sz="1100" dirty="0">
                  <a:solidFill>
                    <a:srgbClr val="FF0000"/>
                  </a:solidFill>
                  <a:latin typeface="Cambria" panose="02040503050406030204" pitchFamily="18" charset="0"/>
                </a:rPr>
                <a:t> WHAT DOES THAT MEAN? EXPLAIN HOW THIS IS A STRENGTH. WHY?</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rgbClr val="FF0000"/>
                  </a:solidFill>
                  <a:latin typeface="Cambria" pitchFamily="18" charset="0"/>
                </a:rPr>
                <a:t>New Leadership Brings Experience and Vision </a:t>
              </a:r>
              <a:r>
                <a:rPr lang="en-US" sz="1100" dirty="0">
                  <a:solidFill>
                    <a:srgbClr val="FF0000"/>
                  </a:solidFill>
                  <a:latin typeface="Cambria" pitchFamily="18" charset="0"/>
                </a:rPr>
                <a:t>- Uber’s new leadership includes CEO Dara </a:t>
              </a:r>
              <a:r>
                <a:rPr lang="en-US" sz="1100" dirty="0" err="1">
                  <a:solidFill>
                    <a:srgbClr val="FF0000"/>
                  </a:solidFill>
                  <a:latin typeface="Cambria" pitchFamily="18" charset="0"/>
                </a:rPr>
                <a:t>Khosrowshahi</a:t>
              </a:r>
              <a:r>
                <a:rPr lang="en-US" sz="1100" dirty="0">
                  <a:solidFill>
                    <a:srgbClr val="FF0000"/>
                  </a:solidFill>
                  <a:latin typeface="Cambria" pitchFamily="18" charset="0"/>
                </a:rPr>
                <a:t>  who has overseen explosive growth at Expedia (</a:t>
              </a:r>
              <a:r>
                <a:rPr lang="en-US" sz="1100" dirty="0" err="1">
                  <a:solidFill>
                    <a:srgbClr val="FF0000"/>
                  </a:solidFill>
                  <a:latin typeface="Cambria" pitchFamily="18" charset="0"/>
                </a:rPr>
                <a:t>Schaal</a:t>
              </a:r>
              <a:r>
                <a:rPr lang="en-US" sz="1100" dirty="0">
                  <a:solidFill>
                    <a:srgbClr val="FF0000"/>
                  </a:solidFill>
                  <a:latin typeface="Cambria" pitchFamily="18" charset="0"/>
                </a:rPr>
                <a:t>, 2017). The leadership team has already brought in positive changes at Uber, including getting rid of older, aggressive cultural values like ‘toe-stepping’ and ‘principled confrontation’ and bringing in new ones like ‘We do the right thing’ (Dickey, 2017). - - THERE IS NOT ENOUGH INFO, MIGHT CONSIDER REMOVING THIS SO WE DON’T MAKE TOO MANY ASSUMPTIONS ABOUT WHAT COULD HAPPEN….WE ARE LOOKING AT THE CURRENT STATE.</a:t>
              </a:r>
            </a:p>
            <a:p>
              <a:pPr marL="285750" indent="-285750" algn="just">
                <a:buFont typeface="Arial" panose="020B0604020202020204" pitchFamily="34" charset="0"/>
                <a:buChar char="•"/>
              </a:pPr>
              <a:endParaRPr lang="en-US" sz="1100" dirty="0">
                <a:solidFill>
                  <a:sysClr val="windowText" lastClr="000000"/>
                </a:solidFill>
                <a:latin typeface="Cambria" pitchFamily="18" charset="0"/>
              </a:endParaRPr>
            </a:p>
            <a:p>
              <a:pPr marL="285750" indent="-285750" algn="just">
                <a:buFont typeface="Arial" panose="020B0604020202020204" pitchFamily="34" charset="0"/>
                <a:buChar char="•"/>
              </a:pPr>
              <a:endParaRPr lang="en-US" sz="1100" dirty="0">
                <a:solidFill>
                  <a:sysClr val="windowText" lastClr="000000"/>
                </a:solidFill>
                <a:latin typeface="Cambria" pitchFamily="18" charset="0"/>
              </a:endParaRPr>
            </a:p>
          </p:txBody>
        </p:sp>
        <p:sp>
          <p:nvSpPr>
            <p:cNvPr id="47" name="Rectangle 46">
              <a:extLst>
                <a:ext uri="{FF2B5EF4-FFF2-40B4-BE49-F238E27FC236}">
                  <a16:creationId xmlns:a16="http://schemas.microsoft.com/office/drawing/2014/main" id="{6203895D-D33D-4C95-80BC-5A1C7072C26C}"/>
                </a:ext>
              </a:extLst>
            </p:cNvPr>
            <p:cNvSpPr/>
            <p:nvPr/>
          </p:nvSpPr>
          <p:spPr>
            <a:xfrm>
              <a:off x="1664435" y="1295400"/>
              <a:ext cx="3971182" cy="446094"/>
            </a:xfrm>
            <a:prstGeom prst="rect">
              <a:avLst/>
            </a:prstGeom>
            <a:solidFill>
              <a:schemeClr val="tx1"/>
            </a:solidFill>
          </p:spPr>
          <p:txBody>
            <a:bodyPr wrap="square">
              <a:spAutoFit/>
            </a:bodyPr>
            <a:lstStyle/>
            <a:p>
              <a:pPr algn="ctr"/>
              <a:r>
                <a:rPr lang="en-US" sz="2000" b="1" kern="3000" spc="-150" dirty="0">
                  <a:solidFill>
                    <a:schemeClr val="bg1"/>
                  </a:solidFill>
                  <a:latin typeface="Cambria" panose="02040503050406030204" pitchFamily="18" charset="0"/>
                </a:rPr>
                <a:t>STRENGTHS</a:t>
              </a:r>
            </a:p>
          </p:txBody>
        </p:sp>
      </p:grpSp>
      <p:sp>
        <p:nvSpPr>
          <p:cNvPr id="16" name="Rectangle 15">
            <a:extLst>
              <a:ext uri="{FF2B5EF4-FFF2-40B4-BE49-F238E27FC236}">
                <a16:creationId xmlns:a16="http://schemas.microsoft.com/office/drawing/2014/main" id="{F223DC73-C20F-4512-9755-026FAAD816C1}"/>
              </a:ext>
            </a:extLst>
          </p:cNvPr>
          <p:cNvSpPr/>
          <p:nvPr/>
        </p:nvSpPr>
        <p:spPr>
          <a:xfrm>
            <a:off x="8586537" y="1143000"/>
            <a:ext cx="3238662" cy="400110"/>
          </a:xfrm>
          <a:prstGeom prst="rect">
            <a:avLst/>
          </a:prstGeom>
          <a:solidFill>
            <a:schemeClr val="bg1">
              <a:lumMod val="85000"/>
            </a:schemeClr>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THREATS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17" name="Rectangle 16">
            <a:extLst>
              <a:ext uri="{FF2B5EF4-FFF2-40B4-BE49-F238E27FC236}">
                <a16:creationId xmlns:a16="http://schemas.microsoft.com/office/drawing/2014/main" id="{261B7BC2-A930-42D9-9D7B-3F810E8DF7B1}"/>
              </a:ext>
            </a:extLst>
          </p:cNvPr>
          <p:cNvSpPr/>
          <p:nvPr/>
        </p:nvSpPr>
        <p:spPr>
          <a:xfrm>
            <a:off x="5867400" y="1143000"/>
            <a:ext cx="3238662" cy="400110"/>
          </a:xfrm>
          <a:prstGeom prst="rect">
            <a:avLst/>
          </a:prstGeom>
          <a:solidFill>
            <a:schemeClr val="bg1">
              <a:lumMod val="85000"/>
            </a:schemeClr>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OPPORTUNITIES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18" name="Rectangle 17">
            <a:extLst>
              <a:ext uri="{FF2B5EF4-FFF2-40B4-BE49-F238E27FC236}">
                <a16:creationId xmlns:a16="http://schemas.microsoft.com/office/drawing/2014/main" id="{8CCD619F-3066-4915-802C-723D37FCA63F}"/>
              </a:ext>
            </a:extLst>
          </p:cNvPr>
          <p:cNvSpPr/>
          <p:nvPr/>
        </p:nvSpPr>
        <p:spPr>
          <a:xfrm>
            <a:off x="3124200" y="1143000"/>
            <a:ext cx="3238662" cy="400110"/>
          </a:xfrm>
          <a:prstGeom prst="rect">
            <a:avLst/>
          </a:prstGeom>
          <a:solidFill>
            <a:schemeClr val="tx1">
              <a:lumMod val="85000"/>
              <a:lumOff val="15000"/>
            </a:schemeClr>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WEAKNESSES</a:t>
            </a:r>
            <a:endParaRPr lang="ms-MY" sz="2000" b="1" dirty="0">
              <a:solidFill>
                <a:schemeClr val="bg1"/>
              </a:solidFill>
              <a:latin typeface="Cambria" panose="02040503050406030204" pitchFamily="18" charset="0"/>
              <a:ea typeface="Adobe Kaiti Std R" pitchFamily="18" charset="-128"/>
            </a:endParaRPr>
          </a:p>
        </p:txBody>
      </p:sp>
      <p:sp>
        <p:nvSpPr>
          <p:cNvPr id="19" name="Rectangle 18">
            <a:extLst>
              <a:ext uri="{FF2B5EF4-FFF2-40B4-BE49-F238E27FC236}">
                <a16:creationId xmlns:a16="http://schemas.microsoft.com/office/drawing/2014/main" id="{9215106D-E849-463E-8F15-CB3258477492}"/>
              </a:ext>
            </a:extLst>
          </p:cNvPr>
          <p:cNvSpPr/>
          <p:nvPr/>
        </p:nvSpPr>
        <p:spPr>
          <a:xfrm>
            <a:off x="381000" y="1146890"/>
            <a:ext cx="3238662" cy="400110"/>
          </a:xfrm>
          <a:prstGeom prst="rect">
            <a:avLst/>
          </a:prstGeom>
          <a:solidFill>
            <a:schemeClr val="tx1"/>
          </a:solidFill>
        </p:spPr>
        <p:txBody>
          <a:bodyPr wrap="square">
            <a:spAutoFit/>
          </a:bodyPr>
          <a:lstStyle/>
          <a:p>
            <a:pPr algn="ctr"/>
            <a:r>
              <a:rPr lang="en-US" sz="2000" b="1" kern="3000" spc="-150" dirty="0">
                <a:solidFill>
                  <a:schemeClr val="bg1"/>
                </a:solidFill>
                <a:latin typeface="Cambria" panose="02040503050406030204" pitchFamily="18" charset="0"/>
              </a:rPr>
              <a:t>STRENGTHS</a:t>
            </a:r>
            <a:endParaRPr lang="ms-MY" sz="2000" b="1" kern="3000" spc="-150" dirty="0">
              <a:solidFill>
                <a:schemeClr val="bg1"/>
              </a:solidFill>
              <a:latin typeface="Cambria" panose="02040503050406030204" pitchFamily="18" charset="0"/>
            </a:endParaRPr>
          </a:p>
        </p:txBody>
      </p:sp>
      <p:grpSp>
        <p:nvGrpSpPr>
          <p:cNvPr id="21" name="Group 20">
            <a:extLst>
              <a:ext uri="{FF2B5EF4-FFF2-40B4-BE49-F238E27FC236}">
                <a16:creationId xmlns:a16="http://schemas.microsoft.com/office/drawing/2014/main" id="{C8C963DC-4C76-4F4B-9432-172819AE6138}"/>
              </a:ext>
            </a:extLst>
          </p:cNvPr>
          <p:cNvGrpSpPr/>
          <p:nvPr/>
        </p:nvGrpSpPr>
        <p:grpSpPr>
          <a:xfrm>
            <a:off x="6781798" y="1676400"/>
            <a:ext cx="5043402" cy="4953000"/>
            <a:chOff x="2013252" y="1295400"/>
            <a:chExt cx="3971183" cy="5330142"/>
          </a:xfrm>
        </p:grpSpPr>
        <p:sp>
          <p:nvSpPr>
            <p:cNvPr id="22" name="Rectangle 21">
              <a:extLst>
                <a:ext uri="{FF2B5EF4-FFF2-40B4-BE49-F238E27FC236}">
                  <a16:creationId xmlns:a16="http://schemas.microsoft.com/office/drawing/2014/main" id="{C39045AA-57ED-4AC2-BFA5-08E12D881B6C}"/>
                </a:ext>
              </a:extLst>
            </p:cNvPr>
            <p:cNvSpPr/>
            <p:nvPr/>
          </p:nvSpPr>
          <p:spPr>
            <a:xfrm>
              <a:off x="2013252" y="1691620"/>
              <a:ext cx="3971182" cy="4933922"/>
            </a:xfrm>
            <a:prstGeom prst="rect">
              <a:avLst/>
            </a:prstGeom>
            <a:solidFill>
              <a:schemeClr val="bg1"/>
            </a:solidFill>
            <a:ln w="76200">
              <a:solidFill>
                <a:schemeClr val="tx1">
                  <a:lumMod val="85000"/>
                  <a:lumOff val="15000"/>
                </a:schemeClr>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Poor Public Image</a:t>
              </a:r>
            </a:p>
            <a:p>
              <a:pPr algn="just"/>
              <a:r>
                <a:rPr lang="en-US" sz="1100" dirty="0">
                  <a:solidFill>
                    <a:sysClr val="windowText" lastClr="000000"/>
                  </a:solidFill>
                  <a:latin typeface="Cambria" pitchFamily="18" charset="0"/>
                </a:rPr>
                <a:t>Uber has been embroiled in a lot of issues lately, which has hampered its public image, resulting in campaigns such as #</a:t>
              </a:r>
              <a:r>
                <a:rPr lang="en-US" sz="1100" dirty="0" err="1">
                  <a:solidFill>
                    <a:sysClr val="windowText" lastClr="000000"/>
                  </a:solidFill>
                  <a:latin typeface="Cambria" pitchFamily="18" charset="0"/>
                </a:rPr>
                <a:t>DeleteUber</a:t>
              </a:r>
              <a:r>
                <a:rPr lang="en-US" sz="1100" dirty="0">
                  <a:solidFill>
                    <a:sysClr val="windowText" lastClr="000000"/>
                  </a:solidFill>
                  <a:latin typeface="Cambria" pitchFamily="18" charset="0"/>
                </a:rPr>
                <a:t>, where users were encouraged to delete their Uber apps (Bhuiyan, 2017). </a:t>
              </a:r>
              <a:r>
                <a:rPr lang="en-US" sz="1100" dirty="0">
                  <a:solidFill>
                    <a:srgbClr val="FF0000"/>
                  </a:solidFill>
                  <a:latin typeface="Cambria" pitchFamily="18" charset="0"/>
                </a:rPr>
                <a:t>EXPLAIN WHY/HOW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Obstructionist Attitude to Law &amp; Regulations</a:t>
              </a:r>
            </a:p>
            <a:p>
              <a:pPr algn="just"/>
              <a:r>
                <a:rPr lang="en-US" sz="1100" dirty="0">
                  <a:solidFill>
                    <a:sysClr val="windowText" lastClr="000000"/>
                  </a:solidFill>
                  <a:latin typeface="Cambria" pitchFamily="18" charset="0"/>
                </a:rPr>
                <a:t>Numerous Credible allegations of IP theft, bribery, sexism etc. (Levin, 2017).</a:t>
              </a:r>
              <a:r>
                <a:rPr lang="en-US" sz="1100" dirty="0">
                  <a:solidFill>
                    <a:srgbClr val="FF0000"/>
                  </a:solidFill>
                  <a:latin typeface="Cambria" pitchFamily="18" charset="0"/>
                </a:rPr>
                <a:t> EXPLAIN WHY/HOW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Company Culture Described as “Toxic”</a:t>
              </a:r>
            </a:p>
            <a:p>
              <a:pPr algn="just"/>
              <a:r>
                <a:rPr lang="en-US" sz="1100" dirty="0">
                  <a:solidFill>
                    <a:sysClr val="windowText" lastClr="000000"/>
                  </a:solidFill>
                  <a:latin typeface="Cambria" pitchFamily="18" charset="0"/>
                </a:rPr>
                <a:t>Long work hours, cut-throat competition, blind eye turned to infractions from top performers (Isaac, 2017).</a:t>
              </a:r>
              <a:r>
                <a:rPr lang="en-US" sz="1100" dirty="0">
                  <a:solidFill>
                    <a:srgbClr val="FF0000"/>
                  </a:solidFill>
                  <a:latin typeface="Cambria" pitchFamily="18" charset="0"/>
                </a:rPr>
                <a:t> EXPLAIN WHY/HOW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Drivers Reportedly Dissatisfied </a:t>
              </a:r>
            </a:p>
            <a:p>
              <a:pPr algn="just"/>
              <a:r>
                <a:rPr lang="en-US" sz="1100" dirty="0">
                  <a:solidFill>
                    <a:sysClr val="windowText" lastClr="000000"/>
                  </a:solidFill>
                  <a:latin typeface="Cambria" pitchFamily="18" charset="0"/>
                </a:rPr>
                <a:t>Drivers are reportedly unhappy as they feel they have to work long hours for less money(Hawkins, 2016).</a:t>
              </a:r>
              <a:r>
                <a:rPr lang="en-US" sz="1100" dirty="0">
                  <a:solidFill>
                    <a:srgbClr val="FF0000"/>
                  </a:solidFill>
                  <a:latin typeface="Cambria" pitchFamily="18" charset="0"/>
                </a:rPr>
                <a:t> EXPLAIN WHY/HOW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Profitability Seems Distant </a:t>
              </a:r>
            </a:p>
            <a:p>
              <a:pPr algn="just"/>
              <a:r>
                <a:rPr lang="en-US" sz="1100" dirty="0">
                  <a:solidFill>
                    <a:sysClr val="windowText" lastClr="000000"/>
                  </a:solidFill>
                  <a:latin typeface="Cambria" pitchFamily="18" charset="0"/>
                </a:rPr>
                <a:t>In spite of all the progress, the company is still not profitable as of today,  leading to questions if the business model would ever work (Mills, 2017).</a:t>
              </a:r>
              <a:r>
                <a:rPr lang="en-US" sz="1100" dirty="0">
                  <a:solidFill>
                    <a:srgbClr val="FF0000"/>
                  </a:solidFill>
                  <a:latin typeface="Cambria" pitchFamily="18" charset="0"/>
                </a:rPr>
                <a:t> EXPLAIN WHY/HOW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marL="285750" indent="-285750" algn="just">
                <a:buFont typeface="Arial" panose="020B0604020202020204" pitchFamily="34" charset="0"/>
                <a:buChar char="•"/>
              </a:pPr>
              <a:endParaRPr lang="en-US" sz="1100" dirty="0">
                <a:solidFill>
                  <a:sysClr val="windowText" lastClr="000000"/>
                </a:solidFill>
                <a:latin typeface="Cambria" pitchFamily="18" charset="0"/>
              </a:endParaRPr>
            </a:p>
          </p:txBody>
        </p:sp>
        <p:sp>
          <p:nvSpPr>
            <p:cNvPr id="23" name="Rectangle 22">
              <a:extLst>
                <a:ext uri="{FF2B5EF4-FFF2-40B4-BE49-F238E27FC236}">
                  <a16:creationId xmlns:a16="http://schemas.microsoft.com/office/drawing/2014/main" id="{9347B3F9-322D-4916-92DC-7EEAE80B9AFD}"/>
                </a:ext>
              </a:extLst>
            </p:cNvPr>
            <p:cNvSpPr/>
            <p:nvPr/>
          </p:nvSpPr>
          <p:spPr>
            <a:xfrm>
              <a:off x="2013252" y="1295400"/>
              <a:ext cx="3971183" cy="446094"/>
            </a:xfrm>
            <a:prstGeom prst="rect">
              <a:avLst/>
            </a:prstGeom>
            <a:solidFill>
              <a:schemeClr val="tx1">
                <a:lumMod val="85000"/>
                <a:lumOff val="15000"/>
              </a:schemeClr>
            </a:solidFill>
          </p:spPr>
          <p:txBody>
            <a:bodyPr wrap="square">
              <a:spAutoFit/>
            </a:bodyPr>
            <a:lstStyle/>
            <a:p>
              <a:pPr algn="ctr"/>
              <a:r>
                <a:rPr lang="en-US" sz="2000" b="1" kern="3000" spc="-150" dirty="0">
                  <a:solidFill>
                    <a:schemeClr val="bg1"/>
                  </a:solidFill>
                  <a:latin typeface="Cambria" panose="02040503050406030204" pitchFamily="18" charset="0"/>
                </a:rPr>
                <a:t>WEAKNESSES</a:t>
              </a:r>
            </a:p>
          </p:txBody>
        </p:sp>
      </p:grpSp>
      <p:pic>
        <p:nvPicPr>
          <p:cNvPr id="71" name="Picture 70">
            <a:extLst>
              <a:ext uri="{FF2B5EF4-FFF2-40B4-BE49-F238E27FC236}">
                <a16:creationId xmlns:a16="http://schemas.microsoft.com/office/drawing/2014/main" id="{C3DE3C32-8A22-49EB-9909-82E8BE4B835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410197" y="3087042"/>
            <a:ext cx="1371600" cy="1371600"/>
          </a:xfrm>
          <a:prstGeom prst="ellipse">
            <a:avLst/>
          </a:prstGeom>
          <a:solidFill>
            <a:schemeClr val="tx1"/>
          </a:solidFill>
        </p:spPr>
      </p:pic>
      <p:sp>
        <p:nvSpPr>
          <p:cNvPr id="24" name="TextBox 23">
            <a:extLst>
              <a:ext uri="{FF2B5EF4-FFF2-40B4-BE49-F238E27FC236}">
                <a16:creationId xmlns:a16="http://schemas.microsoft.com/office/drawing/2014/main" id="{FF925BBC-AA8F-4A43-9A13-2935B7BA8F3C}"/>
              </a:ext>
            </a:extLst>
          </p:cNvPr>
          <p:cNvSpPr txBox="1"/>
          <p:nvPr/>
        </p:nvSpPr>
        <p:spPr>
          <a:xfrm>
            <a:off x="1395664" y="609600"/>
            <a:ext cx="9424736" cy="351035"/>
          </a:xfrm>
          <a:prstGeom prst="rect">
            <a:avLst/>
          </a:prstGeom>
          <a:solidFill>
            <a:schemeClr val="bg1">
              <a:lumMod val="85000"/>
            </a:schemeClr>
          </a:solidFill>
        </p:spPr>
        <p:txBody>
          <a:bodyPr wrap="square" lIns="90000" tIns="90000" rIns="90000" bIns="90000" rtlCol="0" anchor="ctr" anchorCtr="0">
            <a:spAutoFit/>
          </a:bodyPr>
          <a:lstStyle/>
          <a:p>
            <a:pPr algn="ctr"/>
            <a:r>
              <a:rPr lang="en-US" sz="1100" dirty="0">
                <a:latin typeface="Cambria" panose="02040503050406030204" pitchFamily="18" charset="0"/>
              </a:rPr>
              <a:t>Our SWOT analysis has been informed by the analyses covered in the earlier sections of the report including the PEST analysis and the PORTER analysis</a:t>
            </a:r>
          </a:p>
        </p:txBody>
      </p:sp>
    </p:spTree>
    <p:extLst>
      <p:ext uri="{BB962C8B-B14F-4D97-AF65-F5344CB8AC3E}">
        <p14:creationId xmlns:p14="http://schemas.microsoft.com/office/powerpoint/2010/main" val="179658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098915" y="14497"/>
            <a:ext cx="2266326"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SWOT: Uber</a:t>
            </a:r>
          </a:p>
        </p:txBody>
      </p:sp>
      <p:grpSp>
        <p:nvGrpSpPr>
          <p:cNvPr id="2" name="Group 1">
            <a:extLst>
              <a:ext uri="{FF2B5EF4-FFF2-40B4-BE49-F238E27FC236}">
                <a16:creationId xmlns:a16="http://schemas.microsoft.com/office/drawing/2014/main" id="{7737EDF2-8082-44D3-AE3E-6323D93488D8}"/>
              </a:ext>
            </a:extLst>
          </p:cNvPr>
          <p:cNvGrpSpPr/>
          <p:nvPr/>
        </p:nvGrpSpPr>
        <p:grpSpPr>
          <a:xfrm>
            <a:off x="366799" y="1391500"/>
            <a:ext cx="5043401" cy="4856900"/>
            <a:chOff x="1664435" y="1295400"/>
            <a:chExt cx="3971182" cy="5330142"/>
          </a:xfrm>
        </p:grpSpPr>
        <p:sp>
          <p:nvSpPr>
            <p:cNvPr id="46" name="Rectangle 45">
              <a:extLst>
                <a:ext uri="{FF2B5EF4-FFF2-40B4-BE49-F238E27FC236}">
                  <a16:creationId xmlns:a16="http://schemas.microsoft.com/office/drawing/2014/main" id="{A8221F7E-A2AF-490A-9833-22A64D2EA362}"/>
                </a:ext>
              </a:extLst>
            </p:cNvPr>
            <p:cNvSpPr/>
            <p:nvPr/>
          </p:nvSpPr>
          <p:spPr>
            <a:xfrm>
              <a:off x="1664435" y="1691620"/>
              <a:ext cx="3971182" cy="4933922"/>
            </a:xfrm>
            <a:prstGeom prst="rect">
              <a:avLst/>
            </a:prstGeom>
            <a:noFill/>
            <a:ln w="76200">
              <a:solidFill>
                <a:schemeClr val="tx1">
                  <a:lumMod val="75000"/>
                  <a:lumOff val="25000"/>
                </a:schemeClr>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Autonomous Vehicles</a:t>
              </a:r>
            </a:p>
            <a:p>
              <a:pPr algn="just"/>
              <a:r>
                <a:rPr lang="en-US" sz="1100" dirty="0">
                  <a:solidFill>
                    <a:sysClr val="windowText" lastClr="000000"/>
                  </a:solidFill>
                  <a:latin typeface="Cambria" pitchFamily="18" charset="0"/>
                </a:rPr>
                <a:t>Autonomous vehicles are predicted to have a transformative effect on society and business in the future and capitalizing on this technology represents a big opportunity for Uber (Walker, 2017, p. 9). </a:t>
              </a:r>
              <a:r>
                <a:rPr lang="en-US" sz="1100" dirty="0">
                  <a:solidFill>
                    <a:srgbClr val="FF0000"/>
                  </a:solidFill>
                  <a:latin typeface="Cambria" pitchFamily="18" charset="0"/>
                </a:rPr>
                <a:t>WHY?</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B2B and B2C Diversification</a:t>
              </a:r>
            </a:p>
            <a:p>
              <a:pPr algn="just"/>
              <a:r>
                <a:rPr lang="en-US" sz="1100" dirty="0">
                  <a:solidFill>
                    <a:sysClr val="windowText" lastClr="000000"/>
                  </a:solidFill>
                  <a:latin typeface="Cambria" pitchFamily="18" charset="0"/>
                </a:rPr>
                <a:t>Continuing to invest in B2C and B2C opportunities like </a:t>
              </a:r>
              <a:r>
                <a:rPr lang="en-US" sz="1100" dirty="0" err="1">
                  <a:solidFill>
                    <a:sysClr val="windowText" lastClr="000000"/>
                  </a:solidFill>
                  <a:latin typeface="Cambria" pitchFamily="18" charset="0"/>
                </a:rPr>
                <a:t>UberEats</a:t>
              </a:r>
              <a:r>
                <a:rPr lang="en-US" sz="1100" dirty="0">
                  <a:solidFill>
                    <a:sysClr val="windowText" lastClr="000000"/>
                  </a:solidFill>
                  <a:latin typeface="Cambria" pitchFamily="18" charset="0"/>
                </a:rPr>
                <a:t> and </a:t>
              </a:r>
              <a:r>
                <a:rPr lang="en-US" sz="1100" dirty="0" err="1">
                  <a:solidFill>
                    <a:sysClr val="windowText" lastClr="000000"/>
                  </a:solidFill>
                  <a:latin typeface="Cambria" pitchFamily="18" charset="0"/>
                </a:rPr>
                <a:t>UberFreights</a:t>
              </a:r>
              <a:r>
                <a:rPr lang="en-US" sz="1100" dirty="0">
                  <a:solidFill>
                    <a:sysClr val="windowText" lastClr="000000"/>
                  </a:solidFill>
                  <a:latin typeface="Cambria" pitchFamily="18" charset="0"/>
                </a:rPr>
                <a:t> can help differentiate Uber with a wider, connected range of services (Lien, 2016), (Russell, 2016).</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Develop Wider Network of Partners with Public and Private Sector </a:t>
              </a:r>
            </a:p>
            <a:p>
              <a:pPr algn="just"/>
              <a:r>
                <a:rPr lang="en-US" sz="1100" dirty="0">
                  <a:solidFill>
                    <a:sysClr val="windowText" lastClr="000000"/>
                  </a:solidFill>
                  <a:latin typeface="Cambria" pitchFamily="18" charset="0"/>
                </a:rPr>
                <a:t>Utilizing global presence to develop a wider network of public and private partners is another opportunity which can help bring in / retain customers</a:t>
              </a:r>
            </a:p>
            <a:p>
              <a:pPr marL="285750" indent="-285750">
                <a:buFont typeface="Arial" panose="020B0604020202020204" pitchFamily="34" charset="0"/>
                <a:buChar char="•"/>
              </a:pPr>
              <a:endParaRPr lang="en-US" sz="2000" dirty="0">
                <a:solidFill>
                  <a:sysClr val="windowText" lastClr="000000"/>
                </a:solidFill>
                <a:latin typeface="Cambria" pitchFamily="18" charset="0"/>
              </a:endParaRPr>
            </a:p>
            <a:p>
              <a:pPr marL="285750" indent="-285750">
                <a:buFont typeface="Arial" panose="020B0604020202020204" pitchFamily="34" charset="0"/>
                <a:buChar char="•"/>
              </a:pPr>
              <a:endParaRPr lang="en-US" sz="2000" dirty="0">
                <a:solidFill>
                  <a:sysClr val="windowText" lastClr="000000"/>
                </a:solidFill>
                <a:latin typeface="Cambria" pitchFamily="18" charset="0"/>
              </a:endParaRPr>
            </a:p>
          </p:txBody>
        </p:sp>
        <p:sp>
          <p:nvSpPr>
            <p:cNvPr id="47" name="Rectangle 46">
              <a:extLst>
                <a:ext uri="{FF2B5EF4-FFF2-40B4-BE49-F238E27FC236}">
                  <a16:creationId xmlns:a16="http://schemas.microsoft.com/office/drawing/2014/main" id="{6203895D-D33D-4C95-80BC-5A1C7072C26C}"/>
                </a:ext>
              </a:extLst>
            </p:cNvPr>
            <p:cNvSpPr/>
            <p:nvPr/>
          </p:nvSpPr>
          <p:spPr>
            <a:xfrm>
              <a:off x="1664435" y="1295400"/>
              <a:ext cx="3971182" cy="439096"/>
            </a:xfrm>
            <a:prstGeom prst="rect">
              <a:avLst/>
            </a:prstGeom>
            <a:solidFill>
              <a:schemeClr val="tx1">
                <a:lumMod val="75000"/>
                <a:lumOff val="25000"/>
              </a:schemeClr>
            </a:solidFill>
          </p:spPr>
          <p:txBody>
            <a:bodyPr wrap="square">
              <a:spAutoFit/>
            </a:bodyPr>
            <a:lstStyle/>
            <a:p>
              <a:pPr algn="ctr"/>
              <a:r>
                <a:rPr lang="en-US" sz="2000" b="1" kern="3000" spc="-150" dirty="0">
                  <a:solidFill>
                    <a:schemeClr val="bg1"/>
                  </a:solidFill>
                  <a:latin typeface="Cambria" panose="02040503050406030204" pitchFamily="18" charset="0"/>
                </a:rPr>
                <a:t>OPPORTUNITIES</a:t>
              </a:r>
            </a:p>
          </p:txBody>
        </p:sp>
      </p:grpSp>
      <p:sp>
        <p:nvSpPr>
          <p:cNvPr id="16" name="Rectangle 15">
            <a:extLst>
              <a:ext uri="{FF2B5EF4-FFF2-40B4-BE49-F238E27FC236}">
                <a16:creationId xmlns:a16="http://schemas.microsoft.com/office/drawing/2014/main" id="{F223DC73-C20F-4512-9755-026FAAD816C1}"/>
              </a:ext>
            </a:extLst>
          </p:cNvPr>
          <p:cNvSpPr/>
          <p:nvPr/>
        </p:nvSpPr>
        <p:spPr>
          <a:xfrm>
            <a:off x="8601081" y="685800"/>
            <a:ext cx="3224118" cy="400110"/>
          </a:xfrm>
          <a:prstGeom prst="rect">
            <a:avLst/>
          </a:prstGeom>
          <a:solidFill>
            <a:schemeClr val="tx1">
              <a:lumMod val="65000"/>
              <a:lumOff val="35000"/>
            </a:schemeClr>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THREATS</a:t>
            </a:r>
            <a:endParaRPr lang="ms-MY" sz="2000" b="1" dirty="0">
              <a:solidFill>
                <a:schemeClr val="bg1"/>
              </a:solidFill>
              <a:latin typeface="Cambria" panose="02040503050406030204" pitchFamily="18" charset="0"/>
              <a:ea typeface="Adobe Kaiti Std R" pitchFamily="18" charset="-128"/>
            </a:endParaRPr>
          </a:p>
        </p:txBody>
      </p:sp>
      <p:sp>
        <p:nvSpPr>
          <p:cNvPr id="17" name="Rectangle 16">
            <a:extLst>
              <a:ext uri="{FF2B5EF4-FFF2-40B4-BE49-F238E27FC236}">
                <a16:creationId xmlns:a16="http://schemas.microsoft.com/office/drawing/2014/main" id="{261B7BC2-A930-42D9-9D7B-3F810E8DF7B1}"/>
              </a:ext>
            </a:extLst>
          </p:cNvPr>
          <p:cNvSpPr/>
          <p:nvPr/>
        </p:nvSpPr>
        <p:spPr>
          <a:xfrm>
            <a:off x="5853199" y="685800"/>
            <a:ext cx="3281692" cy="400110"/>
          </a:xfrm>
          <a:prstGeom prst="rect">
            <a:avLst/>
          </a:prstGeom>
          <a:solidFill>
            <a:schemeClr val="tx1">
              <a:lumMod val="75000"/>
              <a:lumOff val="25000"/>
            </a:schemeClr>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OPPORTUNITIES</a:t>
            </a:r>
            <a:endParaRPr lang="ms-MY" sz="2000" b="1" dirty="0">
              <a:solidFill>
                <a:schemeClr val="bg1"/>
              </a:solidFill>
              <a:latin typeface="Cambria" panose="02040503050406030204" pitchFamily="18" charset="0"/>
              <a:ea typeface="Adobe Kaiti Std R" pitchFamily="18" charset="-128"/>
            </a:endParaRPr>
          </a:p>
        </p:txBody>
      </p:sp>
      <p:sp>
        <p:nvSpPr>
          <p:cNvPr id="18" name="Rectangle 17">
            <a:extLst>
              <a:ext uri="{FF2B5EF4-FFF2-40B4-BE49-F238E27FC236}">
                <a16:creationId xmlns:a16="http://schemas.microsoft.com/office/drawing/2014/main" id="{8CCD619F-3066-4915-802C-723D37FCA63F}"/>
              </a:ext>
            </a:extLst>
          </p:cNvPr>
          <p:cNvSpPr/>
          <p:nvPr/>
        </p:nvSpPr>
        <p:spPr>
          <a:xfrm>
            <a:off x="3109999" y="685800"/>
            <a:ext cx="3281692" cy="400110"/>
          </a:xfrm>
          <a:prstGeom prst="rect">
            <a:avLst/>
          </a:prstGeom>
          <a:solidFill>
            <a:srgbClr val="D9D9D9"/>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WEAKNESSES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19" name="Rectangle 18">
            <a:extLst>
              <a:ext uri="{FF2B5EF4-FFF2-40B4-BE49-F238E27FC236}">
                <a16:creationId xmlns:a16="http://schemas.microsoft.com/office/drawing/2014/main" id="{9215106D-E849-463E-8F15-CB3258477492}"/>
              </a:ext>
            </a:extLst>
          </p:cNvPr>
          <p:cNvSpPr/>
          <p:nvPr/>
        </p:nvSpPr>
        <p:spPr>
          <a:xfrm>
            <a:off x="366799" y="689690"/>
            <a:ext cx="3281692" cy="400110"/>
          </a:xfrm>
          <a:prstGeom prst="rect">
            <a:avLst/>
          </a:prstGeom>
          <a:solidFill>
            <a:srgbClr val="D9D9D9"/>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STRENTGHS</a:t>
            </a:r>
            <a:endParaRPr lang="ms-MY" sz="2000" dirty="0">
              <a:solidFill>
                <a:schemeClr val="bg1">
                  <a:lumMod val="75000"/>
                </a:schemeClr>
              </a:solidFill>
              <a:latin typeface="Cambria" panose="02040503050406030204" pitchFamily="18" charset="0"/>
              <a:ea typeface="Adobe Kaiti Std R" pitchFamily="18" charset="-128"/>
            </a:endParaRPr>
          </a:p>
        </p:txBody>
      </p:sp>
      <p:grpSp>
        <p:nvGrpSpPr>
          <p:cNvPr id="21" name="Group 20">
            <a:extLst>
              <a:ext uri="{FF2B5EF4-FFF2-40B4-BE49-F238E27FC236}">
                <a16:creationId xmlns:a16="http://schemas.microsoft.com/office/drawing/2014/main" id="{C8C963DC-4C76-4F4B-9432-172819AE6138}"/>
              </a:ext>
            </a:extLst>
          </p:cNvPr>
          <p:cNvGrpSpPr/>
          <p:nvPr/>
        </p:nvGrpSpPr>
        <p:grpSpPr>
          <a:xfrm>
            <a:off x="6781798" y="1391500"/>
            <a:ext cx="5043402" cy="4856900"/>
            <a:chOff x="2013252" y="1295400"/>
            <a:chExt cx="3971183" cy="5330142"/>
          </a:xfrm>
        </p:grpSpPr>
        <p:sp>
          <p:nvSpPr>
            <p:cNvPr id="22" name="Rectangle 21">
              <a:extLst>
                <a:ext uri="{FF2B5EF4-FFF2-40B4-BE49-F238E27FC236}">
                  <a16:creationId xmlns:a16="http://schemas.microsoft.com/office/drawing/2014/main" id="{C39045AA-57ED-4AC2-BFA5-08E12D881B6C}"/>
                </a:ext>
              </a:extLst>
            </p:cNvPr>
            <p:cNvSpPr/>
            <p:nvPr/>
          </p:nvSpPr>
          <p:spPr>
            <a:xfrm>
              <a:off x="2013252" y="1691620"/>
              <a:ext cx="3971182" cy="4933922"/>
            </a:xfrm>
            <a:prstGeom prst="rect">
              <a:avLst/>
            </a:prstGeom>
            <a:noFill/>
            <a:ln w="76200">
              <a:solidFill>
                <a:schemeClr val="tx1">
                  <a:lumMod val="65000"/>
                  <a:lumOff val="35000"/>
                </a:schemeClr>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Rivals Capitalizing on Poor public Image</a:t>
              </a:r>
            </a:p>
            <a:p>
              <a:pPr algn="just"/>
              <a:r>
                <a:rPr lang="en-US" sz="1100" dirty="0">
                  <a:solidFill>
                    <a:sysClr val="windowText" lastClr="000000"/>
                  </a:solidFill>
                  <a:latin typeface="Cambria" pitchFamily="18" charset="0"/>
                </a:rPr>
                <a:t>Poor public image, is a threat for the company as rival companies may utilize it to gain exclusive access to certain locations where they can dominate the market. For example, Lyft is reportedly considering moving to London to capitalize on Uber’s ban (</a:t>
              </a:r>
              <a:r>
                <a:rPr lang="en-US" sz="1100" dirty="0" err="1">
                  <a:solidFill>
                    <a:sysClr val="windowText" lastClr="000000"/>
                  </a:solidFill>
                  <a:latin typeface="Cambria" pitchFamily="18" charset="0"/>
                </a:rPr>
                <a:t>Titcomb</a:t>
              </a:r>
              <a:r>
                <a:rPr lang="en-US" sz="1100" dirty="0">
                  <a:solidFill>
                    <a:sysClr val="windowText" lastClr="000000"/>
                  </a:solidFill>
                  <a:latin typeface="Cambria" pitchFamily="18" charset="0"/>
                </a:rPr>
                <a:t>, 2017).</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Unhappy Drivers May Switch to Rivals </a:t>
              </a:r>
            </a:p>
            <a:p>
              <a:pPr algn="just"/>
              <a:r>
                <a:rPr lang="en-US" sz="1100" dirty="0">
                  <a:solidFill>
                    <a:sysClr val="windowText" lastClr="000000"/>
                  </a:solidFill>
                  <a:latin typeface="Cambria" pitchFamily="18" charset="0"/>
                </a:rPr>
                <a:t>Uber’s unhappy drivers might switch to rival companies with possibilities of better pay (Valle, Bissel, &amp; Kircher, 2016). This is a threat because Uber could lose many of their drivers. Without sufficient number of drivers, it will be difficult to operate on the same level as competitors.</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Many Ongoing Lawsuits With Possible Large Fines</a:t>
              </a:r>
            </a:p>
            <a:p>
              <a:pPr algn="just"/>
              <a:r>
                <a:rPr lang="en-US" sz="1100" dirty="0">
                  <a:solidFill>
                    <a:sysClr val="windowText" lastClr="000000"/>
                  </a:solidFill>
                  <a:latin typeface="Cambria" pitchFamily="18" charset="0"/>
                </a:rPr>
                <a:t>Uber has ongoing lawsuits which can lead to big fines, or even stunt its development of autonomous technology. The ongoing lawsuit with </a:t>
              </a:r>
              <a:r>
                <a:rPr lang="en-US" sz="1100" dirty="0" err="1">
                  <a:solidFill>
                    <a:sysClr val="windowText" lastClr="000000"/>
                  </a:solidFill>
                  <a:latin typeface="Cambria" pitchFamily="18" charset="0"/>
                </a:rPr>
                <a:t>Waymo</a:t>
              </a:r>
              <a:r>
                <a:rPr lang="en-US" sz="1100" dirty="0">
                  <a:solidFill>
                    <a:sysClr val="windowText" lastClr="000000"/>
                  </a:solidFill>
                  <a:latin typeface="Cambria" pitchFamily="18" charset="0"/>
                </a:rPr>
                <a:t> is a good example </a:t>
              </a:r>
              <a:r>
                <a:rPr lang="en-US" sz="1100" dirty="0">
                  <a:solidFill>
                    <a:srgbClr val="FF0000"/>
                  </a:solidFill>
                  <a:latin typeface="Cambria" pitchFamily="18" charset="0"/>
                </a:rPr>
                <a:t>OF WHAT?</a:t>
              </a:r>
              <a:r>
                <a:rPr lang="en-US" sz="1100" dirty="0">
                  <a:solidFill>
                    <a:sysClr val="windowText" lastClr="000000"/>
                  </a:solidFill>
                  <a:latin typeface="Cambria" pitchFamily="18" charset="0"/>
                </a:rPr>
                <a:t> (Metz, 2017). </a:t>
              </a:r>
              <a:r>
                <a:rPr lang="en-US" sz="1100" dirty="0">
                  <a:solidFill>
                    <a:srgbClr val="FF0000"/>
                  </a:solidFill>
                  <a:latin typeface="Cambria" pitchFamily="18" charset="0"/>
                </a:rPr>
                <a:t>EXPLAIN WHY THIS IS A THREAT</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High Level of Competition</a:t>
              </a:r>
            </a:p>
            <a:p>
              <a:pPr algn="just"/>
              <a:r>
                <a:rPr lang="en-US" sz="1100" dirty="0">
                  <a:solidFill>
                    <a:sysClr val="windowText" lastClr="000000"/>
                  </a:solidFill>
                  <a:latin typeface="Cambria" pitchFamily="18" charset="0"/>
                </a:rPr>
                <a:t>The ride sharing and autonomous industry have a high level of competition with many major players like Tesla, Google, GM </a:t>
              </a:r>
              <a:r>
                <a:rPr lang="en-US" sz="1100" dirty="0" err="1">
                  <a:solidFill>
                    <a:sysClr val="windowText" lastClr="000000"/>
                  </a:solidFill>
                  <a:latin typeface="Cambria" pitchFamily="18" charset="0"/>
                </a:rPr>
                <a:t>etc</a:t>
              </a:r>
              <a:r>
                <a:rPr lang="en-US" sz="1100" dirty="0">
                  <a:solidFill>
                    <a:sysClr val="windowText" lastClr="000000"/>
                  </a:solidFill>
                  <a:latin typeface="Cambria" pitchFamily="18" charset="0"/>
                </a:rPr>
                <a:t>, and many of these companies are either working with Lyft and/or working on developing their own autonomous technology (Isaac, 2017), (Stewart, 2017). This presents a large threat to Uber </a:t>
              </a:r>
              <a:r>
                <a:rPr lang="en-US" sz="1100" dirty="0">
                  <a:solidFill>
                    <a:srgbClr val="FF0000"/>
                  </a:solidFill>
                  <a:latin typeface="Cambria" pitchFamily="18" charset="0"/>
                </a:rPr>
                <a:t>BECAUSE WHY? (HINT: WHY IS COMPETITION A THREAT? WHAT ARE THE IMPLICATIONS?)</a:t>
              </a:r>
              <a:endParaRPr lang="en-US" sz="1100" dirty="0">
                <a:solidFill>
                  <a:sysClr val="windowText" lastClr="000000"/>
                </a:solidFill>
                <a:latin typeface="Cambria" pitchFamily="18" charset="0"/>
              </a:endParaRPr>
            </a:p>
            <a:p>
              <a:pPr marL="285750" indent="-285750">
                <a:buFont typeface="Arial" panose="020B0604020202020204" pitchFamily="34" charset="0"/>
                <a:buChar char="•"/>
              </a:pPr>
              <a:endParaRPr lang="en-US" sz="2000" dirty="0">
                <a:solidFill>
                  <a:sysClr val="windowText" lastClr="000000"/>
                </a:solidFill>
                <a:latin typeface="Cambria" pitchFamily="18" charset="0"/>
              </a:endParaRPr>
            </a:p>
            <a:p>
              <a:pPr marL="285750" indent="-285750">
                <a:buFont typeface="Arial" panose="020B0604020202020204" pitchFamily="34" charset="0"/>
                <a:buChar char="•"/>
              </a:pPr>
              <a:endParaRPr lang="en-US" sz="2000" dirty="0">
                <a:solidFill>
                  <a:sysClr val="windowText" lastClr="000000"/>
                </a:solidFill>
                <a:latin typeface="Cambria" pitchFamily="18" charset="0"/>
              </a:endParaRPr>
            </a:p>
            <a:p>
              <a:pPr marL="285750" indent="-285750">
                <a:buFont typeface="Arial" panose="020B0604020202020204" pitchFamily="34" charset="0"/>
                <a:buChar char="•"/>
              </a:pPr>
              <a:endParaRPr lang="en-US" sz="2000" dirty="0">
                <a:solidFill>
                  <a:sysClr val="windowText" lastClr="000000"/>
                </a:solidFill>
                <a:latin typeface="Cambria" pitchFamily="18" charset="0"/>
              </a:endParaRPr>
            </a:p>
          </p:txBody>
        </p:sp>
        <p:sp>
          <p:nvSpPr>
            <p:cNvPr id="23" name="Rectangle 22">
              <a:extLst>
                <a:ext uri="{FF2B5EF4-FFF2-40B4-BE49-F238E27FC236}">
                  <a16:creationId xmlns:a16="http://schemas.microsoft.com/office/drawing/2014/main" id="{9347B3F9-322D-4916-92DC-7EEAE80B9AFD}"/>
                </a:ext>
              </a:extLst>
            </p:cNvPr>
            <p:cNvSpPr/>
            <p:nvPr/>
          </p:nvSpPr>
          <p:spPr>
            <a:xfrm>
              <a:off x="2013252" y="1295400"/>
              <a:ext cx="3971183" cy="439096"/>
            </a:xfrm>
            <a:prstGeom prst="rect">
              <a:avLst/>
            </a:prstGeom>
            <a:solidFill>
              <a:schemeClr val="tx1">
                <a:lumMod val="65000"/>
                <a:lumOff val="35000"/>
              </a:schemeClr>
            </a:solidFill>
          </p:spPr>
          <p:txBody>
            <a:bodyPr wrap="square">
              <a:spAutoFit/>
            </a:bodyPr>
            <a:lstStyle/>
            <a:p>
              <a:pPr algn="ctr"/>
              <a:r>
                <a:rPr lang="en-US" sz="2000" b="1" kern="3000" spc="-150" dirty="0">
                  <a:solidFill>
                    <a:schemeClr val="bg1"/>
                  </a:solidFill>
                  <a:latin typeface="Cambria" panose="02040503050406030204" pitchFamily="18" charset="0"/>
                </a:rPr>
                <a:t>THREATS</a:t>
              </a:r>
            </a:p>
          </p:txBody>
        </p:sp>
      </p:grpSp>
      <p:pic>
        <p:nvPicPr>
          <p:cNvPr id="71" name="Picture 70">
            <a:extLst>
              <a:ext uri="{FF2B5EF4-FFF2-40B4-BE49-F238E27FC236}">
                <a16:creationId xmlns:a16="http://schemas.microsoft.com/office/drawing/2014/main" id="{C3DE3C32-8A22-49EB-9909-82E8BE4B835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410197" y="3140242"/>
            <a:ext cx="1371600" cy="1371600"/>
          </a:xfrm>
          <a:prstGeom prst="ellipse">
            <a:avLst/>
          </a:prstGeom>
          <a:solidFill>
            <a:schemeClr val="tx1"/>
          </a:solidFill>
        </p:spPr>
      </p:pic>
    </p:spTree>
    <p:extLst>
      <p:ext uri="{BB962C8B-B14F-4D97-AF65-F5344CB8AC3E}">
        <p14:creationId xmlns:p14="http://schemas.microsoft.com/office/powerpoint/2010/main" val="4028978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098916" y="14498"/>
            <a:ext cx="2140009"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SWOT: Lyft</a:t>
            </a:r>
          </a:p>
        </p:txBody>
      </p:sp>
      <p:grpSp>
        <p:nvGrpSpPr>
          <p:cNvPr id="2" name="Group 1">
            <a:extLst>
              <a:ext uri="{FF2B5EF4-FFF2-40B4-BE49-F238E27FC236}">
                <a16:creationId xmlns:a16="http://schemas.microsoft.com/office/drawing/2014/main" id="{7737EDF2-8082-44D3-AE3E-6323D93488D8}"/>
              </a:ext>
            </a:extLst>
          </p:cNvPr>
          <p:cNvGrpSpPr/>
          <p:nvPr/>
        </p:nvGrpSpPr>
        <p:grpSpPr>
          <a:xfrm>
            <a:off x="366800" y="1440805"/>
            <a:ext cx="5043401" cy="4807595"/>
            <a:chOff x="1664435" y="1295400"/>
            <a:chExt cx="3971182" cy="5330142"/>
          </a:xfrm>
        </p:grpSpPr>
        <p:sp>
          <p:nvSpPr>
            <p:cNvPr id="46" name="Rectangle 45">
              <a:extLst>
                <a:ext uri="{FF2B5EF4-FFF2-40B4-BE49-F238E27FC236}">
                  <a16:creationId xmlns:a16="http://schemas.microsoft.com/office/drawing/2014/main" id="{A8221F7E-A2AF-490A-9833-22A64D2EA362}"/>
                </a:ext>
              </a:extLst>
            </p:cNvPr>
            <p:cNvSpPr/>
            <p:nvPr/>
          </p:nvSpPr>
          <p:spPr>
            <a:xfrm>
              <a:off x="1664435" y="1691620"/>
              <a:ext cx="3971182" cy="4933922"/>
            </a:xfrm>
            <a:prstGeom prst="rect">
              <a:avLst/>
            </a:prstGeom>
            <a:noFill/>
            <a:ln w="76200">
              <a:solidFill>
                <a:srgbClr val="FF0066"/>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Friendly, Comparatively Unblemished Public Image</a:t>
              </a:r>
            </a:p>
            <a:p>
              <a:pPr algn="just"/>
              <a:r>
                <a:rPr lang="en-US" sz="1100" dirty="0">
                  <a:solidFill>
                    <a:sysClr val="windowText" lastClr="000000"/>
                  </a:solidFill>
                  <a:latin typeface="Cambria" pitchFamily="18" charset="0"/>
                </a:rPr>
                <a:t>Lyft’s tagline ‘ Your friend with a car’ </a:t>
              </a:r>
              <a:r>
                <a:rPr lang="en-US" sz="1100" dirty="0">
                  <a:solidFill>
                    <a:srgbClr val="FF0000"/>
                  </a:solidFill>
                  <a:latin typeface="Cambria" pitchFamily="18" charset="0"/>
                </a:rPr>
                <a:t>(intext citation?) </a:t>
              </a:r>
              <a:r>
                <a:rPr lang="en-US" sz="1100" dirty="0">
                  <a:solidFill>
                    <a:sysClr val="windowText" lastClr="000000"/>
                  </a:solidFill>
                  <a:latin typeface="Cambria" pitchFamily="18" charset="0"/>
                </a:rPr>
                <a:t>speaks a lot about the service they offer. The company says that instead of an impersonal ride to your destination, in Lyft you are greeted with a fist bump and even welcomed to ride in the front seat of the car.  Lyft comparatively unblemished image is because of its mostly accommodating approach (per the CSR analysis) towards corporate social responsibility as opposed to obstructionist approach which Uber tends to adopt (per the CSR analysis). </a:t>
              </a:r>
              <a:r>
                <a:rPr lang="en-US" sz="1100" dirty="0">
                  <a:solidFill>
                    <a:srgbClr val="FF0000"/>
                  </a:solidFill>
                  <a:latin typeface="Cambria" pitchFamily="18" charset="0"/>
                </a:rPr>
                <a:t>EXPLAIN WHY THIS IS A STRENGTH.</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Open, Collaborative Culture</a:t>
              </a:r>
            </a:p>
            <a:p>
              <a:pPr algn="just"/>
              <a:r>
                <a:rPr lang="en-US" sz="1100" dirty="0">
                  <a:solidFill>
                    <a:sysClr val="windowText" lastClr="000000"/>
                  </a:solidFill>
                  <a:latin typeface="Cambria" pitchFamily="18" charset="0"/>
                </a:rPr>
                <a:t>The company works hard to maintain a positive culture, empowers its employee to participate and make it happen </a:t>
              </a:r>
              <a:r>
                <a:rPr lang="en-US" sz="1100" dirty="0">
                  <a:solidFill>
                    <a:srgbClr val="FF0000"/>
                  </a:solidFill>
                  <a:latin typeface="Cambria" pitchFamily="18" charset="0"/>
                </a:rPr>
                <a:t>(intext citation)</a:t>
              </a:r>
              <a:r>
                <a:rPr lang="en-US" sz="1100" dirty="0">
                  <a:solidFill>
                    <a:sysClr val="windowText" lastClr="000000"/>
                  </a:solidFill>
                  <a:latin typeface="Cambria" pitchFamily="18" charset="0"/>
                </a:rPr>
                <a:t>. The company has collaborated with Ola Cabs in India and Didi </a:t>
              </a:r>
              <a:r>
                <a:rPr lang="en-US" sz="1100" dirty="0" err="1">
                  <a:solidFill>
                    <a:sysClr val="windowText" lastClr="000000"/>
                  </a:solidFill>
                  <a:latin typeface="Cambria" pitchFamily="18" charset="0"/>
                </a:rPr>
                <a:t>Chuxing</a:t>
              </a:r>
              <a:r>
                <a:rPr lang="en-US" sz="1100" dirty="0">
                  <a:solidFill>
                    <a:sysClr val="windowText" lastClr="000000"/>
                  </a:solidFill>
                  <a:latin typeface="Cambria" pitchFamily="18" charset="0"/>
                </a:rPr>
                <a:t> in China to expand in South East Asian parts</a:t>
              </a:r>
              <a:r>
                <a:rPr lang="en-US" sz="1100" dirty="0">
                  <a:solidFill>
                    <a:srgbClr val="FF0000"/>
                  </a:solidFill>
                  <a:latin typeface="Cambria" pitchFamily="18" charset="0"/>
                </a:rPr>
                <a:t> (intext citation)</a:t>
              </a:r>
              <a:r>
                <a:rPr lang="en-US" sz="1100" dirty="0">
                  <a:solidFill>
                    <a:sysClr val="windowText" lastClr="000000"/>
                  </a:solidFill>
                  <a:latin typeface="Cambria" pitchFamily="18" charset="0"/>
                </a:rPr>
                <a:t>. </a:t>
              </a:r>
              <a:r>
                <a:rPr lang="en-US" sz="1100" dirty="0">
                  <a:solidFill>
                    <a:srgbClr val="FF0000"/>
                  </a:solidFill>
                  <a:latin typeface="Cambria" pitchFamily="18" charset="0"/>
                </a:rPr>
                <a:t>EXPLAIN WHY THIS IS A STRENGTH.</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latin typeface="Cambria" panose="02040503050406030204" pitchFamily="18" charset="0"/>
                </a:rPr>
                <a:t>Happier Drivers</a:t>
              </a:r>
            </a:p>
            <a:p>
              <a:pPr algn="just"/>
              <a:r>
                <a:rPr lang="en-US" sz="1100" dirty="0">
                  <a:latin typeface="Cambria" panose="02040503050406030204" pitchFamily="18" charset="0"/>
                </a:rPr>
                <a:t>About 75.8 percent of </a:t>
              </a:r>
              <a:r>
                <a:rPr lang="en-US" sz="1100" dirty="0" err="1">
                  <a:latin typeface="Cambria" panose="02040503050406030204" pitchFamily="18" charset="0"/>
                </a:rPr>
                <a:t>lyft</a:t>
              </a:r>
              <a:r>
                <a:rPr lang="en-US" sz="1100" dirty="0">
                  <a:latin typeface="Cambria" panose="02040503050406030204" pitchFamily="18" charset="0"/>
                </a:rPr>
                <a:t> drivers reported that they were happy with their job as compared to 49.8 percent of Uber drivers (The Verge,2017). </a:t>
              </a:r>
              <a:r>
                <a:rPr lang="en-US" sz="1100" dirty="0">
                  <a:solidFill>
                    <a:srgbClr val="FF0000"/>
                  </a:solidFill>
                  <a:latin typeface="Cambria" panose="02040503050406030204" pitchFamily="18" charset="0"/>
                </a:rPr>
                <a:t>EXPLAIN WHY THIS IS A STRENGTH.</a:t>
              </a:r>
              <a:endParaRPr lang="en-US" sz="1100" dirty="0">
                <a:latin typeface="Cambria" panose="02040503050406030204" pitchFamily="18" charset="0"/>
              </a:endParaRPr>
            </a:p>
            <a:p>
              <a:pPr marL="285756" indent="-285756" algn="just">
                <a:buFont typeface="Arial" panose="020B0604020202020204" pitchFamily="34" charset="0"/>
                <a:buChar char="•"/>
              </a:pPr>
              <a:endParaRPr lang="en-US" sz="2857" dirty="0">
                <a:solidFill>
                  <a:sysClr val="windowText" lastClr="000000"/>
                </a:solidFill>
                <a:latin typeface="Cambria" pitchFamily="18" charset="0"/>
              </a:endParaRPr>
            </a:p>
            <a:p>
              <a:pPr marL="285756" indent="-285756" algn="just">
                <a:buFont typeface="Arial" panose="020B0604020202020204" pitchFamily="34" charset="0"/>
                <a:buChar char="•"/>
              </a:pPr>
              <a:endParaRPr lang="en-US" sz="2000" dirty="0">
                <a:solidFill>
                  <a:sysClr val="windowText" lastClr="000000"/>
                </a:solidFill>
                <a:latin typeface="Cambria" pitchFamily="18" charset="0"/>
              </a:endParaRPr>
            </a:p>
          </p:txBody>
        </p:sp>
        <p:sp>
          <p:nvSpPr>
            <p:cNvPr id="47" name="Rectangle 46">
              <a:extLst>
                <a:ext uri="{FF2B5EF4-FFF2-40B4-BE49-F238E27FC236}">
                  <a16:creationId xmlns:a16="http://schemas.microsoft.com/office/drawing/2014/main" id="{6203895D-D33D-4C95-80BC-5A1C7072C26C}"/>
                </a:ext>
              </a:extLst>
            </p:cNvPr>
            <p:cNvSpPr/>
            <p:nvPr/>
          </p:nvSpPr>
          <p:spPr>
            <a:xfrm>
              <a:off x="1664435" y="1295400"/>
              <a:ext cx="3971182" cy="423625"/>
            </a:xfrm>
            <a:prstGeom prst="rect">
              <a:avLst/>
            </a:prstGeom>
            <a:solidFill>
              <a:srgbClr val="FF0066"/>
            </a:solidFill>
          </p:spPr>
          <p:txBody>
            <a:bodyPr wrap="square">
              <a:spAutoFit/>
            </a:bodyPr>
            <a:lstStyle/>
            <a:p>
              <a:pPr algn="ctr"/>
              <a:r>
                <a:rPr lang="en-US" sz="2000" b="1" kern="3000" spc="-150" dirty="0">
                  <a:solidFill>
                    <a:schemeClr val="bg1"/>
                  </a:solidFill>
                  <a:latin typeface="Cambria" panose="02040503050406030204" pitchFamily="18" charset="0"/>
                </a:rPr>
                <a:t>STRENGTHS</a:t>
              </a:r>
            </a:p>
          </p:txBody>
        </p:sp>
      </p:grpSp>
      <p:grpSp>
        <p:nvGrpSpPr>
          <p:cNvPr id="21" name="Group 20">
            <a:extLst>
              <a:ext uri="{FF2B5EF4-FFF2-40B4-BE49-F238E27FC236}">
                <a16:creationId xmlns:a16="http://schemas.microsoft.com/office/drawing/2014/main" id="{C8C963DC-4C76-4F4B-9432-172819AE6138}"/>
              </a:ext>
            </a:extLst>
          </p:cNvPr>
          <p:cNvGrpSpPr/>
          <p:nvPr/>
        </p:nvGrpSpPr>
        <p:grpSpPr>
          <a:xfrm>
            <a:off x="6781799" y="1440805"/>
            <a:ext cx="5043402" cy="4807595"/>
            <a:chOff x="2013252" y="1295400"/>
            <a:chExt cx="3971183" cy="5330142"/>
          </a:xfrm>
        </p:grpSpPr>
        <p:sp>
          <p:nvSpPr>
            <p:cNvPr id="22" name="Rectangle 21">
              <a:extLst>
                <a:ext uri="{FF2B5EF4-FFF2-40B4-BE49-F238E27FC236}">
                  <a16:creationId xmlns:a16="http://schemas.microsoft.com/office/drawing/2014/main" id="{C39045AA-57ED-4AC2-BFA5-08E12D881B6C}"/>
                </a:ext>
              </a:extLst>
            </p:cNvPr>
            <p:cNvSpPr/>
            <p:nvPr/>
          </p:nvSpPr>
          <p:spPr>
            <a:xfrm>
              <a:off x="2013252" y="1691620"/>
              <a:ext cx="3971182" cy="4933922"/>
            </a:xfrm>
            <a:prstGeom prst="rect">
              <a:avLst/>
            </a:prstGeom>
            <a:noFill/>
            <a:ln w="76200">
              <a:solidFill>
                <a:srgbClr val="FF3399"/>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Geographically Limited, Lower Market Share and Recognition</a:t>
              </a:r>
            </a:p>
            <a:p>
              <a:pPr algn="just"/>
              <a:r>
                <a:rPr lang="en-US" sz="1100" dirty="0">
                  <a:solidFill>
                    <a:sysClr val="windowText" lastClr="000000"/>
                  </a:solidFill>
                  <a:latin typeface="Cambria" pitchFamily="18" charset="0"/>
                </a:rPr>
                <a:t>Its presence is restricted in the US as of now and its competitor, </a:t>
              </a:r>
              <a:r>
                <a:rPr lang="en-US" sz="1100" dirty="0" err="1">
                  <a:solidFill>
                    <a:sysClr val="windowText" lastClr="000000"/>
                  </a:solidFill>
                  <a:latin typeface="Cambria" pitchFamily="18" charset="0"/>
                </a:rPr>
                <a:t>uber</a:t>
              </a:r>
              <a:r>
                <a:rPr lang="en-US" sz="1100" dirty="0">
                  <a:solidFill>
                    <a:sysClr val="windowText" lastClr="000000"/>
                  </a:solidFill>
                  <a:latin typeface="Cambria" pitchFamily="18" charset="0"/>
                </a:rPr>
                <a:t>, has presence in international markets. Lyft is valued at $11 billion while </a:t>
              </a:r>
              <a:r>
                <a:rPr lang="en-US" sz="1100" dirty="0" err="1">
                  <a:solidFill>
                    <a:sysClr val="windowText" lastClr="000000"/>
                  </a:solidFill>
                  <a:latin typeface="Cambria" pitchFamily="18" charset="0"/>
                </a:rPr>
                <a:t>uber’s</a:t>
              </a:r>
              <a:r>
                <a:rPr lang="en-US" sz="1100" dirty="0">
                  <a:solidFill>
                    <a:sysClr val="windowText" lastClr="000000"/>
                  </a:solidFill>
                  <a:latin typeface="Cambria" pitchFamily="18" charset="0"/>
                </a:rPr>
                <a:t> valuation is $68 billion. The company’s low market share and low valuation could act as a hinderance for getting more funding. </a:t>
              </a:r>
              <a:r>
                <a:rPr lang="en-US" sz="1100" dirty="0">
                  <a:solidFill>
                    <a:srgbClr val="FF0000"/>
                  </a:solidFill>
                  <a:latin typeface="Cambria" pitchFamily="18" charset="0"/>
                </a:rPr>
                <a:t>EXPLAIN WHY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Fewer Drivers</a:t>
              </a:r>
            </a:p>
            <a:p>
              <a:pPr algn="just"/>
              <a:r>
                <a:rPr lang="en-US" sz="1100" dirty="0">
                  <a:solidFill>
                    <a:sysClr val="windowText" lastClr="000000"/>
                  </a:solidFill>
                  <a:latin typeface="Cambria" pitchFamily="18" charset="0"/>
                </a:rPr>
                <a:t>As of now, Uber has more number of drivers working for it as compared to the numbers for </a:t>
              </a:r>
              <a:r>
                <a:rPr lang="en-US" sz="1100" dirty="0" err="1">
                  <a:solidFill>
                    <a:sysClr val="windowText" lastClr="000000"/>
                  </a:solidFill>
                  <a:latin typeface="Cambria" pitchFamily="18" charset="0"/>
                </a:rPr>
                <a:t>lyft</a:t>
              </a:r>
              <a:r>
                <a:rPr lang="en-US" sz="1100" dirty="0">
                  <a:solidFill>
                    <a:sysClr val="windowText" lastClr="000000"/>
                  </a:solidFill>
                  <a:latin typeface="Cambria" pitchFamily="18" charset="0"/>
                </a:rPr>
                <a:t>. Uber has 1.5 million drivers while Lyft has 700,000 as of now (Lyft Stats, 2017). </a:t>
              </a:r>
              <a:r>
                <a:rPr lang="en-US" sz="1100" dirty="0">
                  <a:solidFill>
                    <a:srgbClr val="FF0000"/>
                  </a:solidFill>
                  <a:latin typeface="Cambria" pitchFamily="18" charset="0"/>
                </a:rPr>
                <a:t>EXPLAIN WHY THIS IS A WEAKNESS.</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Late to Invest in Autonomous Vehicles</a:t>
              </a:r>
            </a:p>
            <a:p>
              <a:pPr algn="just"/>
              <a:r>
                <a:rPr lang="en-US" sz="1100" dirty="0">
                  <a:latin typeface="Cambria" panose="02040503050406030204" pitchFamily="18" charset="0"/>
                </a:rPr>
                <a:t>Uber is way ahead in autonomous technology space. Uber’s self-driving cars are out in the steel city, Pittsburg for testing. </a:t>
              </a:r>
              <a:r>
                <a:rPr lang="en-US" sz="1100" dirty="0">
                  <a:solidFill>
                    <a:srgbClr val="FF0000"/>
                  </a:solidFill>
                  <a:latin typeface="Cambria" panose="02040503050406030204" pitchFamily="18" charset="0"/>
                </a:rPr>
                <a:t>EXPLAIN WHY THIS IS A WEAKNESS.</a:t>
              </a:r>
              <a:endParaRPr lang="en-US" sz="1100" dirty="0">
                <a:latin typeface="Cambria" panose="02040503050406030204" pitchFamily="18" charset="0"/>
              </a:endParaRPr>
            </a:p>
            <a:p>
              <a:pPr marL="204111" indent="-204111" algn="just">
                <a:buFont typeface="Arial" panose="020B0604020202020204" pitchFamily="34" charset="0"/>
                <a:buChar char="•"/>
              </a:pPr>
              <a:endParaRPr lang="en-US" sz="2000" dirty="0">
                <a:solidFill>
                  <a:sysClr val="windowText" lastClr="000000"/>
                </a:solidFill>
                <a:latin typeface="Cambria" pitchFamily="18" charset="0"/>
              </a:endParaRPr>
            </a:p>
          </p:txBody>
        </p:sp>
        <p:sp>
          <p:nvSpPr>
            <p:cNvPr id="23" name="Rectangle 22">
              <a:extLst>
                <a:ext uri="{FF2B5EF4-FFF2-40B4-BE49-F238E27FC236}">
                  <a16:creationId xmlns:a16="http://schemas.microsoft.com/office/drawing/2014/main" id="{9347B3F9-322D-4916-92DC-7EEAE80B9AFD}"/>
                </a:ext>
              </a:extLst>
            </p:cNvPr>
            <p:cNvSpPr/>
            <p:nvPr/>
          </p:nvSpPr>
          <p:spPr>
            <a:xfrm>
              <a:off x="2013252" y="1295400"/>
              <a:ext cx="3971183" cy="423625"/>
            </a:xfrm>
            <a:prstGeom prst="rect">
              <a:avLst/>
            </a:prstGeom>
            <a:solidFill>
              <a:srgbClr val="FF3399"/>
            </a:solidFill>
            <a:ln w="12700">
              <a:noFill/>
            </a:ln>
          </p:spPr>
          <p:txBody>
            <a:bodyPr wrap="square">
              <a:spAutoFit/>
            </a:bodyPr>
            <a:lstStyle/>
            <a:p>
              <a:pPr algn="ctr"/>
              <a:r>
                <a:rPr lang="en-US" sz="2000" b="1" kern="3000" spc="-150" dirty="0">
                  <a:solidFill>
                    <a:schemeClr val="bg1"/>
                  </a:solidFill>
                  <a:latin typeface="Cambria" panose="02040503050406030204" pitchFamily="18" charset="0"/>
                </a:rPr>
                <a:t>WEAKNESSES</a:t>
              </a:r>
            </a:p>
          </p:txBody>
        </p:sp>
      </p:grpSp>
      <p:pic>
        <p:nvPicPr>
          <p:cNvPr id="15" name="Picture 14">
            <a:extLst>
              <a:ext uri="{FF2B5EF4-FFF2-40B4-BE49-F238E27FC236}">
                <a16:creationId xmlns:a16="http://schemas.microsoft.com/office/drawing/2014/main" id="{2997F574-4DB3-4A66-BDF7-8B26F526332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453143" y="3102429"/>
            <a:ext cx="1285714" cy="1285714"/>
          </a:xfrm>
          <a:prstGeom prst="ellipse">
            <a:avLst/>
          </a:prstGeom>
          <a:solidFill>
            <a:srgbClr val="FF0066"/>
          </a:solidFill>
        </p:spPr>
      </p:pic>
      <p:sp>
        <p:nvSpPr>
          <p:cNvPr id="14" name="Rectangle 13">
            <a:extLst>
              <a:ext uri="{FF2B5EF4-FFF2-40B4-BE49-F238E27FC236}">
                <a16:creationId xmlns:a16="http://schemas.microsoft.com/office/drawing/2014/main" id="{CA128E99-23CA-4C4A-A19F-EF34842A003A}"/>
              </a:ext>
            </a:extLst>
          </p:cNvPr>
          <p:cNvSpPr/>
          <p:nvPr/>
        </p:nvSpPr>
        <p:spPr>
          <a:xfrm>
            <a:off x="8586537" y="685800"/>
            <a:ext cx="3238662" cy="400110"/>
          </a:xfrm>
          <a:prstGeom prst="rect">
            <a:avLst/>
          </a:prstGeom>
          <a:solidFill>
            <a:schemeClr val="bg1">
              <a:lumMod val="85000"/>
            </a:schemeClr>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THREATS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24" name="Rectangle 23">
            <a:extLst>
              <a:ext uri="{FF2B5EF4-FFF2-40B4-BE49-F238E27FC236}">
                <a16:creationId xmlns:a16="http://schemas.microsoft.com/office/drawing/2014/main" id="{4F9E93A8-9A76-409B-B84B-F8A9C05D68D1}"/>
              </a:ext>
            </a:extLst>
          </p:cNvPr>
          <p:cNvSpPr/>
          <p:nvPr/>
        </p:nvSpPr>
        <p:spPr>
          <a:xfrm>
            <a:off x="5867400" y="685800"/>
            <a:ext cx="3238662" cy="400110"/>
          </a:xfrm>
          <a:prstGeom prst="rect">
            <a:avLst/>
          </a:prstGeom>
          <a:solidFill>
            <a:schemeClr val="bg1">
              <a:lumMod val="85000"/>
            </a:schemeClr>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OPPORTUNITIES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25" name="Rectangle 24">
            <a:extLst>
              <a:ext uri="{FF2B5EF4-FFF2-40B4-BE49-F238E27FC236}">
                <a16:creationId xmlns:a16="http://schemas.microsoft.com/office/drawing/2014/main" id="{6A4BDBDD-FAC4-419C-91BF-50652AB47CAA}"/>
              </a:ext>
            </a:extLst>
          </p:cNvPr>
          <p:cNvSpPr/>
          <p:nvPr/>
        </p:nvSpPr>
        <p:spPr>
          <a:xfrm>
            <a:off x="3124200" y="685800"/>
            <a:ext cx="3238662" cy="400110"/>
          </a:xfrm>
          <a:prstGeom prst="rect">
            <a:avLst/>
          </a:prstGeom>
          <a:solidFill>
            <a:srgbClr val="FF3399"/>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WEAKNESSES</a:t>
            </a:r>
            <a:endParaRPr lang="ms-MY" sz="2000" b="1" dirty="0">
              <a:solidFill>
                <a:schemeClr val="bg1"/>
              </a:solidFill>
              <a:latin typeface="Cambria" panose="02040503050406030204" pitchFamily="18" charset="0"/>
              <a:ea typeface="Adobe Kaiti Std R" pitchFamily="18" charset="-128"/>
            </a:endParaRPr>
          </a:p>
        </p:txBody>
      </p:sp>
      <p:sp>
        <p:nvSpPr>
          <p:cNvPr id="26" name="Rectangle 25">
            <a:extLst>
              <a:ext uri="{FF2B5EF4-FFF2-40B4-BE49-F238E27FC236}">
                <a16:creationId xmlns:a16="http://schemas.microsoft.com/office/drawing/2014/main" id="{30DE72FD-9A2C-4D41-9DFB-790EC780E400}"/>
              </a:ext>
            </a:extLst>
          </p:cNvPr>
          <p:cNvSpPr/>
          <p:nvPr/>
        </p:nvSpPr>
        <p:spPr>
          <a:xfrm>
            <a:off x="381000" y="689690"/>
            <a:ext cx="3238662" cy="400110"/>
          </a:xfrm>
          <a:prstGeom prst="rect">
            <a:avLst/>
          </a:prstGeom>
          <a:solidFill>
            <a:srgbClr val="FF0066"/>
          </a:solidFill>
        </p:spPr>
        <p:txBody>
          <a:bodyPr wrap="square">
            <a:spAutoFit/>
          </a:bodyPr>
          <a:lstStyle/>
          <a:p>
            <a:pPr algn="ctr"/>
            <a:r>
              <a:rPr lang="en-US" sz="2000" b="1" kern="3000" spc="-150" dirty="0">
                <a:solidFill>
                  <a:schemeClr val="bg1"/>
                </a:solidFill>
                <a:latin typeface="Cambria" panose="02040503050406030204" pitchFamily="18" charset="0"/>
              </a:rPr>
              <a:t>STRENGTHS</a:t>
            </a:r>
            <a:endParaRPr lang="ms-MY" sz="2000" b="1" kern="3000" spc="-150" dirty="0">
              <a:solidFill>
                <a:schemeClr val="bg1"/>
              </a:solidFill>
              <a:latin typeface="Cambria" panose="02040503050406030204" pitchFamily="18" charset="0"/>
            </a:endParaRPr>
          </a:p>
        </p:txBody>
      </p:sp>
    </p:spTree>
    <p:extLst>
      <p:ext uri="{BB962C8B-B14F-4D97-AF65-F5344CB8AC3E}">
        <p14:creationId xmlns:p14="http://schemas.microsoft.com/office/powerpoint/2010/main" val="12344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5098916" y="14498"/>
            <a:ext cx="2140009"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SWOT: Lyft</a:t>
            </a:r>
          </a:p>
        </p:txBody>
      </p:sp>
      <p:grpSp>
        <p:nvGrpSpPr>
          <p:cNvPr id="2" name="Group 1">
            <a:extLst>
              <a:ext uri="{FF2B5EF4-FFF2-40B4-BE49-F238E27FC236}">
                <a16:creationId xmlns:a16="http://schemas.microsoft.com/office/drawing/2014/main" id="{7737EDF2-8082-44D3-AE3E-6323D93488D8}"/>
              </a:ext>
            </a:extLst>
          </p:cNvPr>
          <p:cNvGrpSpPr/>
          <p:nvPr/>
        </p:nvGrpSpPr>
        <p:grpSpPr>
          <a:xfrm>
            <a:off x="366800" y="1360715"/>
            <a:ext cx="5043401" cy="4887685"/>
            <a:chOff x="1664435" y="1295400"/>
            <a:chExt cx="3971182" cy="5330142"/>
          </a:xfrm>
        </p:grpSpPr>
        <p:sp>
          <p:nvSpPr>
            <p:cNvPr id="46" name="Rectangle 45">
              <a:extLst>
                <a:ext uri="{FF2B5EF4-FFF2-40B4-BE49-F238E27FC236}">
                  <a16:creationId xmlns:a16="http://schemas.microsoft.com/office/drawing/2014/main" id="{A8221F7E-A2AF-490A-9833-22A64D2EA362}"/>
                </a:ext>
              </a:extLst>
            </p:cNvPr>
            <p:cNvSpPr/>
            <p:nvPr/>
          </p:nvSpPr>
          <p:spPr>
            <a:xfrm>
              <a:off x="1664435" y="1691620"/>
              <a:ext cx="3971182" cy="4933922"/>
            </a:xfrm>
            <a:prstGeom prst="rect">
              <a:avLst/>
            </a:prstGeom>
            <a:noFill/>
            <a:ln w="76200">
              <a:solidFill>
                <a:srgbClr val="FF66FF"/>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Capitalizing on Uber’s Blunders</a:t>
              </a:r>
            </a:p>
            <a:p>
              <a:pPr algn="just"/>
              <a:r>
                <a:rPr lang="en-US" sz="1100" dirty="0">
                  <a:latin typeface="Cambria" panose="02040503050406030204" pitchFamily="18" charset="0"/>
                </a:rPr>
                <a:t>Uber has been kicked out of certain places such as London due to its engagement in unethical practices</a:t>
              </a:r>
              <a:r>
                <a:rPr lang="en-US" sz="1100" dirty="0">
                  <a:solidFill>
                    <a:srgbClr val="FF0000"/>
                  </a:solidFill>
                  <a:latin typeface="Cambria" pitchFamily="18" charset="0"/>
                </a:rPr>
                <a:t> (intext citation)</a:t>
              </a:r>
              <a:r>
                <a:rPr lang="en-US" sz="1100" dirty="0">
                  <a:latin typeface="Cambria" panose="02040503050406030204" pitchFamily="18" charset="0"/>
                </a:rPr>
                <a:t>. Lyft can enter strategically to those markets and increase its market share.</a:t>
              </a:r>
            </a:p>
            <a:p>
              <a:pPr algn="just"/>
              <a:endParaRPr lang="en-US" sz="1100" dirty="0">
                <a:latin typeface="Cambria" panose="02040503050406030204" pitchFamily="18" charset="0"/>
              </a:endParaRPr>
            </a:p>
            <a:p>
              <a:pPr algn="just"/>
              <a:r>
                <a:rPr lang="en-US" sz="1100" b="1" dirty="0">
                  <a:solidFill>
                    <a:sysClr val="windowText" lastClr="000000"/>
                  </a:solidFill>
                  <a:latin typeface="Cambria" pitchFamily="18" charset="0"/>
                </a:rPr>
                <a:t>Global Expansion</a:t>
              </a:r>
            </a:p>
            <a:p>
              <a:pPr algn="just"/>
              <a:r>
                <a:rPr lang="en-US" sz="1100" dirty="0">
                  <a:solidFill>
                    <a:sysClr val="windowText" lastClr="000000"/>
                  </a:solidFill>
                  <a:latin typeface="Cambria" pitchFamily="18" charset="0"/>
                </a:rPr>
                <a:t>Since most of the competition is from global markets in which Uber has expanded </a:t>
              </a:r>
              <a:r>
                <a:rPr lang="en-US" sz="1100" dirty="0">
                  <a:solidFill>
                    <a:srgbClr val="FF0000"/>
                  </a:solidFill>
                  <a:latin typeface="Cambria" pitchFamily="18" charset="0"/>
                </a:rPr>
                <a:t>(intext citation)</a:t>
              </a:r>
              <a:r>
                <a:rPr lang="en-US" sz="1100" dirty="0">
                  <a:solidFill>
                    <a:sysClr val="windowText" lastClr="000000"/>
                  </a:solidFill>
                  <a:latin typeface="Cambria" pitchFamily="18" charset="0"/>
                </a:rPr>
                <a:t>, Lyft can take initiatives and either enter those markets or partner up with local service providers there.</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Partnership with Alphabet’s </a:t>
              </a:r>
              <a:r>
                <a:rPr lang="en-US" sz="1100" b="1" dirty="0" err="1">
                  <a:solidFill>
                    <a:sysClr val="windowText" lastClr="000000"/>
                  </a:solidFill>
                  <a:latin typeface="Cambria" pitchFamily="18" charset="0"/>
                </a:rPr>
                <a:t>Waymo</a:t>
              </a:r>
              <a:endParaRPr lang="en-US" sz="1100" b="1" dirty="0">
                <a:solidFill>
                  <a:sysClr val="windowText" lastClr="000000"/>
                </a:solidFill>
                <a:latin typeface="Cambria" pitchFamily="18" charset="0"/>
              </a:endParaRPr>
            </a:p>
            <a:p>
              <a:pPr algn="just"/>
              <a:r>
                <a:rPr lang="en-US" sz="1100" dirty="0">
                  <a:solidFill>
                    <a:sysClr val="windowText" lastClr="000000"/>
                  </a:solidFill>
                  <a:latin typeface="Cambria" pitchFamily="18" charset="0"/>
                </a:rPr>
                <a:t>Lyft’s collaboration with </a:t>
              </a:r>
              <a:r>
                <a:rPr lang="en-US" sz="1100" dirty="0" err="1">
                  <a:solidFill>
                    <a:sysClr val="windowText" lastClr="000000"/>
                  </a:solidFill>
                  <a:latin typeface="Cambria" pitchFamily="18" charset="0"/>
                </a:rPr>
                <a:t>Waymo</a:t>
              </a:r>
              <a:r>
                <a:rPr lang="en-US" sz="1100" dirty="0">
                  <a:solidFill>
                    <a:sysClr val="windowText" lastClr="000000"/>
                  </a:solidFill>
                  <a:latin typeface="Cambria" pitchFamily="18" charset="0"/>
                </a:rPr>
                <a:t> for autonomous vehicles can prove to be a huge success</a:t>
              </a:r>
              <a:r>
                <a:rPr lang="en-US" sz="1100" dirty="0">
                  <a:solidFill>
                    <a:srgbClr val="FF0000"/>
                  </a:solidFill>
                  <a:latin typeface="Cambria" pitchFamily="18" charset="0"/>
                </a:rPr>
                <a:t> (intext citation)</a:t>
              </a:r>
              <a:r>
                <a:rPr lang="en-US" sz="1100" dirty="0">
                  <a:solidFill>
                    <a:sysClr val="windowText" lastClr="000000"/>
                  </a:solidFill>
                  <a:latin typeface="Cambria" pitchFamily="18" charset="0"/>
                </a:rPr>
                <a:t>. Uber is using in-house technology for self-driving vehicles, while Lyft’s collaboration with </a:t>
              </a:r>
              <a:r>
                <a:rPr lang="en-US" sz="1100" dirty="0" err="1">
                  <a:solidFill>
                    <a:sysClr val="windowText" lastClr="000000"/>
                  </a:solidFill>
                  <a:latin typeface="Cambria" pitchFamily="18" charset="0"/>
                </a:rPr>
                <a:t>Waymo</a:t>
              </a:r>
              <a:r>
                <a:rPr lang="en-US" sz="1100" dirty="0">
                  <a:solidFill>
                    <a:sysClr val="windowText" lastClr="000000"/>
                  </a:solidFill>
                  <a:latin typeface="Cambria" pitchFamily="18" charset="0"/>
                </a:rPr>
                <a:t> can prove to be beneficial because of it is one of the pioneers in the field</a:t>
              </a:r>
              <a:r>
                <a:rPr lang="en-US" sz="1100" dirty="0">
                  <a:solidFill>
                    <a:srgbClr val="FF0000"/>
                  </a:solidFill>
                  <a:latin typeface="Cambria" pitchFamily="18" charset="0"/>
                </a:rPr>
                <a:t> (intext citation)</a:t>
              </a:r>
              <a:r>
                <a:rPr lang="en-US" sz="1100" dirty="0">
                  <a:solidFill>
                    <a:sysClr val="windowText" lastClr="000000"/>
                  </a:solidFill>
                  <a:latin typeface="Cambria" pitchFamily="18" charset="0"/>
                </a:rPr>
                <a:t>.</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Lyft Open Platform</a:t>
              </a:r>
            </a:p>
            <a:p>
              <a:pPr algn="just"/>
              <a:r>
                <a:rPr lang="en-IN" sz="1100" dirty="0">
                  <a:latin typeface="Cambria" panose="02040503050406030204" pitchFamily="18" charset="0"/>
                </a:rPr>
                <a:t>With Lyft’s open platform, the world's best car manufacturers and self-driving systems can plug into our network of nearly one million rides per day</a:t>
              </a:r>
              <a:r>
                <a:rPr lang="en-US" sz="1100" dirty="0">
                  <a:solidFill>
                    <a:srgbClr val="FF0000"/>
                  </a:solidFill>
                  <a:latin typeface="Cambria" pitchFamily="18" charset="0"/>
                </a:rPr>
                <a:t> (intext citation)</a:t>
              </a:r>
              <a:r>
                <a:rPr lang="en-IN" sz="1100" dirty="0">
                  <a:latin typeface="Cambria" panose="02040503050406030204" pitchFamily="18" charset="0"/>
                </a:rPr>
                <a:t>. Access to a diverse set of real-life scenarios helps partners develop their systems around actual experiences and behaviours</a:t>
              </a:r>
              <a:r>
                <a:rPr lang="en-US" sz="1100" dirty="0">
                  <a:solidFill>
                    <a:srgbClr val="FF0000"/>
                  </a:solidFill>
                  <a:latin typeface="Cambria" pitchFamily="18" charset="0"/>
                </a:rPr>
                <a:t> (intext citation)</a:t>
              </a:r>
              <a:r>
                <a:rPr lang="en-IN" sz="1100" dirty="0">
                  <a:latin typeface="Cambria" panose="02040503050406030204" pitchFamily="18" charset="0"/>
                </a:rPr>
                <a:t>.</a:t>
              </a:r>
              <a:endParaRPr lang="en-US" sz="1100" b="1" dirty="0">
                <a:solidFill>
                  <a:sysClr val="windowText" lastClr="000000"/>
                </a:solidFill>
                <a:latin typeface="Cambria" panose="02040503050406030204" pitchFamily="18" charset="0"/>
              </a:endParaRPr>
            </a:p>
            <a:p>
              <a:pPr algn="just"/>
              <a:endParaRPr lang="en-US" sz="1100" dirty="0">
                <a:solidFill>
                  <a:sysClr val="windowText" lastClr="000000"/>
                </a:solidFill>
                <a:latin typeface="Cambria" pitchFamily="18" charset="0"/>
              </a:endParaRPr>
            </a:p>
          </p:txBody>
        </p:sp>
        <p:sp>
          <p:nvSpPr>
            <p:cNvPr id="47" name="Rectangle 46">
              <a:extLst>
                <a:ext uri="{FF2B5EF4-FFF2-40B4-BE49-F238E27FC236}">
                  <a16:creationId xmlns:a16="http://schemas.microsoft.com/office/drawing/2014/main" id="{6203895D-D33D-4C95-80BC-5A1C7072C26C}"/>
                </a:ext>
              </a:extLst>
            </p:cNvPr>
            <p:cNvSpPr/>
            <p:nvPr/>
          </p:nvSpPr>
          <p:spPr>
            <a:xfrm>
              <a:off x="1664435" y="1295400"/>
              <a:ext cx="3971182" cy="423625"/>
            </a:xfrm>
            <a:prstGeom prst="rect">
              <a:avLst/>
            </a:prstGeom>
            <a:solidFill>
              <a:srgbClr val="FF66FF"/>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OPPORTUNITIES</a:t>
              </a:r>
              <a:endParaRPr lang="ms-MY" sz="2000" b="1" dirty="0">
                <a:solidFill>
                  <a:schemeClr val="bg1"/>
                </a:solidFill>
                <a:latin typeface="Cambria" panose="02040503050406030204" pitchFamily="18" charset="0"/>
                <a:ea typeface="Adobe Kaiti Std R" pitchFamily="18" charset="-128"/>
              </a:endParaRPr>
            </a:p>
          </p:txBody>
        </p:sp>
      </p:grpSp>
      <p:grpSp>
        <p:nvGrpSpPr>
          <p:cNvPr id="21" name="Group 20">
            <a:extLst>
              <a:ext uri="{FF2B5EF4-FFF2-40B4-BE49-F238E27FC236}">
                <a16:creationId xmlns:a16="http://schemas.microsoft.com/office/drawing/2014/main" id="{C8C963DC-4C76-4F4B-9432-172819AE6138}"/>
              </a:ext>
            </a:extLst>
          </p:cNvPr>
          <p:cNvGrpSpPr/>
          <p:nvPr/>
        </p:nvGrpSpPr>
        <p:grpSpPr>
          <a:xfrm>
            <a:off x="6781799" y="1360715"/>
            <a:ext cx="5043402" cy="4887685"/>
            <a:chOff x="2013252" y="1295400"/>
            <a:chExt cx="3971183" cy="5330142"/>
          </a:xfrm>
        </p:grpSpPr>
        <p:sp>
          <p:nvSpPr>
            <p:cNvPr id="22" name="Rectangle 21">
              <a:extLst>
                <a:ext uri="{FF2B5EF4-FFF2-40B4-BE49-F238E27FC236}">
                  <a16:creationId xmlns:a16="http://schemas.microsoft.com/office/drawing/2014/main" id="{C39045AA-57ED-4AC2-BFA5-08E12D881B6C}"/>
                </a:ext>
              </a:extLst>
            </p:cNvPr>
            <p:cNvSpPr/>
            <p:nvPr/>
          </p:nvSpPr>
          <p:spPr>
            <a:xfrm>
              <a:off x="2013252" y="1691620"/>
              <a:ext cx="3971182" cy="4933922"/>
            </a:xfrm>
            <a:prstGeom prst="rect">
              <a:avLst/>
            </a:prstGeom>
            <a:noFill/>
            <a:ln w="76200">
              <a:solidFill>
                <a:srgbClr val="FF99FF"/>
              </a:solidFill>
            </a:ln>
          </p:spPr>
          <p:txBody>
            <a:bodyPr wrap="square" lIns="126000" tIns="90000" rIns="126000" bIns="90000" numCol="1">
              <a:noAutofit/>
            </a:bodyPr>
            <a:lstStyle/>
            <a:p>
              <a:pPr algn="just"/>
              <a:r>
                <a:rPr lang="en-US" sz="1100" b="1" dirty="0">
                  <a:solidFill>
                    <a:sysClr val="windowText" lastClr="000000"/>
                  </a:solidFill>
                  <a:latin typeface="Cambria" pitchFamily="18" charset="0"/>
                </a:rPr>
                <a:t>Rival Development of Autonomous Vehicles</a:t>
              </a:r>
            </a:p>
            <a:p>
              <a:pPr algn="just"/>
              <a:r>
                <a:rPr lang="en-US" sz="1100" dirty="0">
                  <a:solidFill>
                    <a:sysClr val="windowText" lastClr="000000"/>
                  </a:solidFill>
                  <a:latin typeface="Cambria" pitchFamily="18" charset="0"/>
                </a:rPr>
                <a:t>Uber is already carrying out testing of their first self-driven car in Pittsburg</a:t>
              </a:r>
              <a:r>
                <a:rPr lang="en-US" sz="1100" dirty="0">
                  <a:solidFill>
                    <a:srgbClr val="FF0000"/>
                  </a:solidFill>
                  <a:latin typeface="Cambria" pitchFamily="18" charset="0"/>
                </a:rPr>
                <a:t> (intext citation)</a:t>
              </a:r>
              <a:r>
                <a:rPr lang="en-US" sz="1100" dirty="0">
                  <a:solidFill>
                    <a:sysClr val="windowText" lastClr="000000"/>
                  </a:solidFill>
                  <a:latin typeface="Cambria" pitchFamily="18" charset="0"/>
                </a:rPr>
                <a:t>. This can be a threat to Lyft as it is lagging behind in the autonomous vehicle arena. </a:t>
              </a:r>
              <a:r>
                <a:rPr lang="en-US" sz="1100" dirty="0">
                  <a:solidFill>
                    <a:srgbClr val="FF0000"/>
                  </a:solidFill>
                  <a:latin typeface="Cambria" pitchFamily="18" charset="0"/>
                </a:rPr>
                <a:t>EXPLAIN WHY THIS IS A THREAT? HOW DO YOU KNOW?</a:t>
              </a:r>
              <a:endParaRPr lang="en-US" sz="1100" dirty="0">
                <a:solidFill>
                  <a:sysClr val="windowText" lastClr="000000"/>
                </a:solidFill>
                <a:latin typeface="Cambria" pitchFamily="18" charset="0"/>
              </a:endParaRP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Ongoing Lawsuits Regarding Labor Practices</a:t>
              </a:r>
            </a:p>
            <a:p>
              <a:pPr algn="just"/>
              <a:r>
                <a:rPr lang="en-US" sz="1100" dirty="0">
                  <a:solidFill>
                    <a:sysClr val="windowText" lastClr="000000"/>
                  </a:solidFill>
                  <a:latin typeface="Cambria" pitchFamily="18" charset="0"/>
                </a:rPr>
                <a:t>Some of the current and pending lawsuits can impact Lyft’s reputation and result in financial loss in carrying out settlements. </a:t>
              </a:r>
            </a:p>
            <a:p>
              <a:pPr algn="just"/>
              <a:endParaRPr lang="en-US" sz="1100" dirty="0">
                <a:solidFill>
                  <a:sysClr val="windowText" lastClr="000000"/>
                </a:solidFill>
                <a:latin typeface="Cambria" pitchFamily="18" charset="0"/>
              </a:endParaRPr>
            </a:p>
            <a:p>
              <a:pPr algn="just"/>
              <a:r>
                <a:rPr lang="en-US" sz="1100" b="1" dirty="0">
                  <a:solidFill>
                    <a:sysClr val="windowText" lastClr="000000"/>
                  </a:solidFill>
                  <a:latin typeface="Cambria" pitchFamily="18" charset="0"/>
                </a:rPr>
                <a:t>Vulnerable to Industry Regulations and Perceptions Developed in Response to Uber</a:t>
              </a:r>
            </a:p>
            <a:p>
              <a:pPr algn="just"/>
              <a:r>
                <a:rPr lang="en-US" sz="1100" dirty="0">
                  <a:solidFill>
                    <a:sysClr val="windowText" lastClr="000000"/>
                  </a:solidFill>
                  <a:latin typeface="Cambria" pitchFamily="18" charset="0"/>
                </a:rPr>
                <a:t>At some of the places ride-sharing companies have been under scrutiny and some places have also put an upper cap on the number of cars that can be allowed on the streets</a:t>
              </a:r>
              <a:r>
                <a:rPr lang="en-US" sz="1100" dirty="0">
                  <a:solidFill>
                    <a:srgbClr val="FF0000"/>
                  </a:solidFill>
                  <a:latin typeface="Cambria" pitchFamily="18" charset="0"/>
                </a:rPr>
                <a:t> (intext citation)</a:t>
              </a:r>
              <a:r>
                <a:rPr lang="en-US" sz="1100" dirty="0">
                  <a:solidFill>
                    <a:sysClr val="windowText" lastClr="000000"/>
                  </a:solidFill>
                  <a:latin typeface="Cambria" pitchFamily="18" charset="0"/>
                </a:rPr>
                <a:t>. This might prove to be a threat to Lyft. </a:t>
              </a:r>
              <a:r>
                <a:rPr lang="en-US" sz="1100" dirty="0">
                  <a:solidFill>
                    <a:srgbClr val="FF0000"/>
                  </a:solidFill>
                  <a:latin typeface="Cambria" pitchFamily="18" charset="0"/>
                </a:rPr>
                <a:t>WHY?</a:t>
              </a:r>
            </a:p>
            <a:p>
              <a:pPr marL="204111" indent="-204111" algn="just">
                <a:buFont typeface="Arial" panose="020B0604020202020204" pitchFamily="34" charset="0"/>
                <a:buChar char="•"/>
              </a:pPr>
              <a:endParaRPr lang="en-US" sz="1429" dirty="0">
                <a:solidFill>
                  <a:sysClr val="windowText" lastClr="000000"/>
                </a:solidFill>
                <a:latin typeface="Cambria" pitchFamily="18" charset="0"/>
              </a:endParaRPr>
            </a:p>
          </p:txBody>
        </p:sp>
        <p:sp>
          <p:nvSpPr>
            <p:cNvPr id="23" name="Rectangle 22">
              <a:extLst>
                <a:ext uri="{FF2B5EF4-FFF2-40B4-BE49-F238E27FC236}">
                  <a16:creationId xmlns:a16="http://schemas.microsoft.com/office/drawing/2014/main" id="{9347B3F9-322D-4916-92DC-7EEAE80B9AFD}"/>
                </a:ext>
              </a:extLst>
            </p:cNvPr>
            <p:cNvSpPr/>
            <p:nvPr/>
          </p:nvSpPr>
          <p:spPr>
            <a:xfrm>
              <a:off x="2013252" y="1295400"/>
              <a:ext cx="3971183" cy="423625"/>
            </a:xfrm>
            <a:prstGeom prst="rect">
              <a:avLst/>
            </a:prstGeom>
            <a:solidFill>
              <a:srgbClr val="FF99FF"/>
            </a:solidFill>
            <a:ln w="12700">
              <a:noFill/>
            </a:ln>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THREATS</a:t>
              </a:r>
              <a:endParaRPr lang="ms-MY" sz="2000" b="1" dirty="0">
                <a:solidFill>
                  <a:schemeClr val="bg1"/>
                </a:solidFill>
                <a:latin typeface="Cambria" panose="02040503050406030204" pitchFamily="18" charset="0"/>
                <a:ea typeface="Adobe Kaiti Std R" pitchFamily="18" charset="-128"/>
              </a:endParaRPr>
            </a:p>
          </p:txBody>
        </p:sp>
      </p:grpSp>
      <p:pic>
        <p:nvPicPr>
          <p:cNvPr id="15" name="Picture 14">
            <a:extLst>
              <a:ext uri="{FF2B5EF4-FFF2-40B4-BE49-F238E27FC236}">
                <a16:creationId xmlns:a16="http://schemas.microsoft.com/office/drawing/2014/main" id="{2997F574-4DB3-4A66-BDF7-8B26F526332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453143" y="3102429"/>
            <a:ext cx="1285714" cy="1285714"/>
          </a:xfrm>
          <a:prstGeom prst="ellipse">
            <a:avLst/>
          </a:prstGeom>
          <a:solidFill>
            <a:srgbClr val="FF0066"/>
          </a:solidFill>
        </p:spPr>
      </p:pic>
      <p:sp>
        <p:nvSpPr>
          <p:cNvPr id="14" name="Rectangle 13">
            <a:extLst>
              <a:ext uri="{FF2B5EF4-FFF2-40B4-BE49-F238E27FC236}">
                <a16:creationId xmlns:a16="http://schemas.microsoft.com/office/drawing/2014/main" id="{7194AD3E-FD03-42AB-9825-9EF43DAA266E}"/>
              </a:ext>
            </a:extLst>
          </p:cNvPr>
          <p:cNvSpPr/>
          <p:nvPr/>
        </p:nvSpPr>
        <p:spPr>
          <a:xfrm>
            <a:off x="8601081" y="685800"/>
            <a:ext cx="3224118" cy="400110"/>
          </a:xfrm>
          <a:prstGeom prst="rect">
            <a:avLst/>
          </a:prstGeom>
          <a:solidFill>
            <a:srgbClr val="FF99FF"/>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THREATS</a:t>
            </a:r>
            <a:endParaRPr lang="ms-MY" sz="2000" b="1" dirty="0">
              <a:solidFill>
                <a:schemeClr val="bg1"/>
              </a:solidFill>
              <a:latin typeface="Cambria" panose="02040503050406030204" pitchFamily="18" charset="0"/>
              <a:ea typeface="Adobe Kaiti Std R" pitchFamily="18" charset="-128"/>
            </a:endParaRPr>
          </a:p>
        </p:txBody>
      </p:sp>
      <p:sp>
        <p:nvSpPr>
          <p:cNvPr id="24" name="Rectangle 23">
            <a:extLst>
              <a:ext uri="{FF2B5EF4-FFF2-40B4-BE49-F238E27FC236}">
                <a16:creationId xmlns:a16="http://schemas.microsoft.com/office/drawing/2014/main" id="{EF9FE404-1C36-4C43-B0B8-7DBB02ADEDDD}"/>
              </a:ext>
            </a:extLst>
          </p:cNvPr>
          <p:cNvSpPr/>
          <p:nvPr/>
        </p:nvSpPr>
        <p:spPr>
          <a:xfrm>
            <a:off x="5853199" y="685800"/>
            <a:ext cx="3281692" cy="400110"/>
          </a:xfrm>
          <a:prstGeom prst="rect">
            <a:avLst/>
          </a:prstGeom>
          <a:solidFill>
            <a:srgbClr val="FF66CC"/>
          </a:solidFill>
        </p:spPr>
        <p:txBody>
          <a:bodyPr wrap="square">
            <a:spAutoFit/>
          </a:bodyPr>
          <a:lstStyle/>
          <a:p>
            <a:pPr algn="ctr"/>
            <a:r>
              <a:rPr lang="en-US" sz="2000" b="1" dirty="0">
                <a:solidFill>
                  <a:schemeClr val="bg1"/>
                </a:solidFill>
                <a:latin typeface="Cambria" panose="02040503050406030204" pitchFamily="18" charset="0"/>
                <a:ea typeface="Adobe Kaiti Std R" pitchFamily="18" charset="-128"/>
              </a:rPr>
              <a:t>OPPORTUNITIES</a:t>
            </a:r>
            <a:endParaRPr lang="ms-MY" sz="2000" b="1" dirty="0">
              <a:solidFill>
                <a:schemeClr val="bg1"/>
              </a:solidFill>
              <a:latin typeface="Cambria" panose="02040503050406030204" pitchFamily="18" charset="0"/>
              <a:ea typeface="Adobe Kaiti Std R" pitchFamily="18" charset="-128"/>
            </a:endParaRPr>
          </a:p>
        </p:txBody>
      </p:sp>
      <p:sp>
        <p:nvSpPr>
          <p:cNvPr id="25" name="Rectangle 24">
            <a:extLst>
              <a:ext uri="{FF2B5EF4-FFF2-40B4-BE49-F238E27FC236}">
                <a16:creationId xmlns:a16="http://schemas.microsoft.com/office/drawing/2014/main" id="{6A12F2D5-571B-40B2-BDD5-536F8163B00E}"/>
              </a:ext>
            </a:extLst>
          </p:cNvPr>
          <p:cNvSpPr/>
          <p:nvPr/>
        </p:nvSpPr>
        <p:spPr>
          <a:xfrm>
            <a:off x="3109999" y="685800"/>
            <a:ext cx="3281692" cy="400110"/>
          </a:xfrm>
          <a:prstGeom prst="rect">
            <a:avLst/>
          </a:prstGeom>
          <a:solidFill>
            <a:srgbClr val="D9D9D9"/>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WEAKNESSES</a:t>
            </a:r>
            <a:endParaRPr lang="ms-MY" sz="2000" dirty="0">
              <a:solidFill>
                <a:schemeClr val="bg1">
                  <a:lumMod val="75000"/>
                </a:schemeClr>
              </a:solidFill>
              <a:latin typeface="Cambria" panose="02040503050406030204" pitchFamily="18" charset="0"/>
              <a:ea typeface="Adobe Kaiti Std R" pitchFamily="18" charset="-128"/>
            </a:endParaRPr>
          </a:p>
        </p:txBody>
      </p:sp>
      <p:sp>
        <p:nvSpPr>
          <p:cNvPr id="26" name="Rectangle 25">
            <a:extLst>
              <a:ext uri="{FF2B5EF4-FFF2-40B4-BE49-F238E27FC236}">
                <a16:creationId xmlns:a16="http://schemas.microsoft.com/office/drawing/2014/main" id="{A78E7CF5-1C18-43B9-9FEE-83C1FB6DDD08}"/>
              </a:ext>
            </a:extLst>
          </p:cNvPr>
          <p:cNvSpPr/>
          <p:nvPr/>
        </p:nvSpPr>
        <p:spPr>
          <a:xfrm>
            <a:off x="366799" y="689690"/>
            <a:ext cx="3281692" cy="400110"/>
          </a:xfrm>
          <a:prstGeom prst="rect">
            <a:avLst/>
          </a:prstGeom>
          <a:solidFill>
            <a:srgbClr val="D9D9D9"/>
          </a:solidFill>
        </p:spPr>
        <p:txBody>
          <a:bodyPr wrap="square">
            <a:spAutoFit/>
          </a:bodyPr>
          <a:lstStyle/>
          <a:p>
            <a:pPr algn="ctr"/>
            <a:r>
              <a:rPr lang="en-US" sz="2000" dirty="0">
                <a:solidFill>
                  <a:schemeClr val="bg1">
                    <a:lumMod val="75000"/>
                  </a:schemeClr>
                </a:solidFill>
                <a:latin typeface="Cambria" panose="02040503050406030204" pitchFamily="18" charset="0"/>
                <a:ea typeface="Adobe Kaiti Std R" pitchFamily="18" charset="-128"/>
              </a:rPr>
              <a:t>STRENTGHS</a:t>
            </a:r>
            <a:endParaRPr lang="ms-MY" sz="2000" dirty="0">
              <a:solidFill>
                <a:schemeClr val="bg1">
                  <a:lumMod val="75000"/>
                </a:schemeClr>
              </a:solidFill>
              <a:latin typeface="Cambria" panose="02040503050406030204" pitchFamily="18" charset="0"/>
              <a:ea typeface="Adobe Kaiti Std R" pitchFamily="18" charset="-128"/>
            </a:endParaRPr>
          </a:p>
        </p:txBody>
      </p:sp>
    </p:spTree>
    <p:extLst>
      <p:ext uri="{BB962C8B-B14F-4D97-AF65-F5344CB8AC3E}">
        <p14:creationId xmlns:p14="http://schemas.microsoft.com/office/powerpoint/2010/main" val="255609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EBBDFC-C1F7-4CDA-B015-819DACC1B913}"/>
              </a:ext>
            </a:extLst>
          </p:cNvPr>
          <p:cNvSpPr/>
          <p:nvPr/>
        </p:nvSpPr>
        <p:spPr>
          <a:xfrm>
            <a:off x="598540" y="1663090"/>
            <a:ext cx="5512916" cy="1666961"/>
          </a:xfrm>
          <a:prstGeom prst="rect">
            <a:avLst/>
          </a:prstGeom>
          <a:noFill/>
          <a:ln w="76200">
            <a:solidFill>
              <a:srgbClr val="FF0066"/>
            </a:solidFill>
          </a:ln>
        </p:spPr>
        <p:txBody>
          <a:bodyPr wrap="square" rtlCol="0" anchor="ctr">
            <a:spAutoFit/>
          </a:bodyPr>
          <a:lstStyle/>
          <a:p>
            <a:pPr algn="ctr"/>
            <a:endParaRPr lang="en-US" sz="2000" i="1" kern="3000" spc="-107" dirty="0">
              <a:solidFill>
                <a:schemeClr val="bg1"/>
              </a:solidFill>
              <a:latin typeface="Bodoni MT" pitchFamily="18" charset="0"/>
            </a:endParaRPr>
          </a:p>
        </p:txBody>
      </p:sp>
      <p:sp>
        <p:nvSpPr>
          <p:cNvPr id="29" name="TextBox 28"/>
          <p:cNvSpPr txBox="1"/>
          <p:nvPr/>
        </p:nvSpPr>
        <p:spPr>
          <a:xfrm>
            <a:off x="5152737" y="-45660"/>
            <a:ext cx="1933863" cy="646331"/>
          </a:xfrm>
          <a:prstGeom prst="rect">
            <a:avLst/>
          </a:prstGeom>
          <a:noFill/>
        </p:spPr>
        <p:txBody>
          <a:bodyPr wrap="none" rtlCol="0">
            <a:spAutoFit/>
          </a:bodyPr>
          <a:lstStyle/>
          <a:p>
            <a:pPr defTabSz="914418"/>
            <a:r>
              <a:rPr lang="en-US" sz="3600" i="1" spc="-300" dirty="0">
                <a:solidFill>
                  <a:prstClr val="black">
                    <a:lumMod val="85000"/>
                    <a:lumOff val="15000"/>
                  </a:prstClr>
                </a:solidFill>
                <a:latin typeface="Bodoni MT" pitchFamily="18" charset="0"/>
              </a:rPr>
              <a:t>Predictions </a:t>
            </a:r>
          </a:p>
        </p:txBody>
      </p:sp>
      <p:sp>
        <p:nvSpPr>
          <p:cNvPr id="19" name="TextBox 18">
            <a:extLst>
              <a:ext uri="{FF2B5EF4-FFF2-40B4-BE49-F238E27FC236}">
                <a16:creationId xmlns:a16="http://schemas.microsoft.com/office/drawing/2014/main" id="{3C4B9DA5-90BB-49CB-83CF-73F6880AC873}"/>
              </a:ext>
            </a:extLst>
          </p:cNvPr>
          <p:cNvSpPr txBox="1"/>
          <p:nvPr/>
        </p:nvSpPr>
        <p:spPr>
          <a:xfrm>
            <a:off x="744308" y="2406469"/>
            <a:ext cx="5242835" cy="703526"/>
          </a:xfrm>
          <a:prstGeom prst="rect">
            <a:avLst/>
          </a:prstGeom>
          <a:noFill/>
        </p:spPr>
        <p:txBody>
          <a:bodyPr wrap="square" rtlCol="0">
            <a:spAutoFit/>
          </a:bodyPr>
          <a:lstStyle/>
          <a:p>
            <a:pPr algn="just" defTabSz="914418"/>
            <a:r>
              <a:rPr lang="en-US" sz="786" kern="3000" spc="30" dirty="0">
                <a:solidFill>
                  <a:prstClr val="black">
                    <a:lumMod val="85000"/>
                    <a:lumOff val="15000"/>
                  </a:prstClr>
                </a:solidFill>
                <a:latin typeface="Cambria" pitchFamily="18" charset="0"/>
              </a:rPr>
              <a:t>The general trend of people observed these days is that they are moving from private ownership of vehicles or public transport to ride sharing because of cost, convenience and the comfort they provide </a:t>
            </a:r>
            <a:r>
              <a:rPr lang="en-US" sz="800" dirty="0">
                <a:solidFill>
                  <a:srgbClr val="FF0000"/>
                </a:solidFill>
                <a:latin typeface="Cambria" pitchFamily="18" charset="0"/>
              </a:rPr>
              <a:t>(intext citation)</a:t>
            </a:r>
            <a:r>
              <a:rPr lang="en-US" sz="786" kern="3000" spc="30" dirty="0">
                <a:solidFill>
                  <a:prstClr val="black">
                    <a:lumMod val="85000"/>
                    <a:lumOff val="15000"/>
                  </a:prstClr>
                </a:solidFill>
                <a:latin typeface="Cambria" pitchFamily="18" charset="0"/>
              </a:rPr>
              <a:t>. More ride sharing competitors such as Curb, Fasten, Ola, </a:t>
            </a:r>
            <a:r>
              <a:rPr lang="en-US" sz="786" kern="3000" spc="30" dirty="0" err="1">
                <a:solidFill>
                  <a:prstClr val="black">
                    <a:lumMod val="85000"/>
                    <a:lumOff val="15000"/>
                  </a:prstClr>
                </a:solidFill>
                <a:latin typeface="Cambria" pitchFamily="18" charset="0"/>
              </a:rPr>
              <a:t>SideCar</a:t>
            </a:r>
            <a:r>
              <a:rPr lang="en-US" sz="786" kern="3000" spc="30" dirty="0">
                <a:solidFill>
                  <a:prstClr val="black">
                    <a:lumMod val="85000"/>
                    <a:lumOff val="15000"/>
                  </a:prstClr>
                </a:solidFill>
                <a:latin typeface="Cambria" pitchFamily="18" charset="0"/>
              </a:rPr>
              <a:t>, </a:t>
            </a:r>
            <a:r>
              <a:rPr lang="en-US" sz="786" kern="3000" spc="30" dirty="0" err="1">
                <a:solidFill>
                  <a:prstClr val="black">
                    <a:lumMod val="85000"/>
                    <a:lumOff val="15000"/>
                  </a:prstClr>
                </a:solidFill>
                <a:latin typeface="Cambria" pitchFamily="18" charset="0"/>
              </a:rPr>
              <a:t>Taxify</a:t>
            </a:r>
            <a:r>
              <a:rPr lang="en-US" sz="786" kern="3000" spc="30" dirty="0">
                <a:solidFill>
                  <a:prstClr val="black">
                    <a:lumMod val="85000"/>
                    <a:lumOff val="15000"/>
                  </a:prstClr>
                </a:solidFill>
                <a:latin typeface="Cambria" pitchFamily="18" charset="0"/>
              </a:rPr>
              <a:t>, </a:t>
            </a:r>
            <a:r>
              <a:rPr lang="en-US" sz="786" kern="3000" spc="30" dirty="0" err="1">
                <a:solidFill>
                  <a:prstClr val="black">
                    <a:lumMod val="85000"/>
                    <a:lumOff val="15000"/>
                  </a:prstClr>
                </a:solidFill>
                <a:latin typeface="Cambria" pitchFamily="18" charset="0"/>
              </a:rPr>
              <a:t>Haxi</a:t>
            </a:r>
            <a:r>
              <a:rPr lang="en-US" sz="786" kern="3000" spc="30" dirty="0">
                <a:solidFill>
                  <a:prstClr val="black">
                    <a:lumMod val="85000"/>
                    <a:lumOff val="15000"/>
                  </a:prstClr>
                </a:solidFill>
                <a:latin typeface="Cambria" pitchFamily="18" charset="0"/>
              </a:rPr>
              <a:t>, Summon, Juno are already in the market and the number may continue grow due to the </a:t>
            </a:r>
            <a:r>
              <a:rPr lang="en-US" sz="786" kern="3000" spc="30" dirty="0">
                <a:solidFill>
                  <a:srgbClr val="FF0000"/>
                </a:solidFill>
                <a:latin typeface="Cambria" pitchFamily="18" charset="0"/>
              </a:rPr>
              <a:t>NEED TO EXPAND, BRIEFLY TALK ABOUT WHY YOU THINK SO. </a:t>
            </a:r>
            <a:r>
              <a:rPr lang="en-US" sz="800" dirty="0">
                <a:solidFill>
                  <a:srgbClr val="FF0000"/>
                </a:solidFill>
                <a:latin typeface="Cambria" pitchFamily="18" charset="0"/>
              </a:rPr>
              <a:t>(intext citation)</a:t>
            </a:r>
            <a:r>
              <a:rPr lang="en-US" sz="786" kern="3000" spc="30" dirty="0">
                <a:solidFill>
                  <a:prstClr val="black">
                    <a:lumMod val="85000"/>
                    <a:lumOff val="15000"/>
                  </a:prstClr>
                </a:solidFill>
                <a:latin typeface="Cambria" pitchFamily="18" charset="0"/>
              </a:rPr>
              <a:t>.</a:t>
            </a:r>
          </a:p>
        </p:txBody>
      </p:sp>
      <p:sp>
        <p:nvSpPr>
          <p:cNvPr id="20" name="TextBox 19">
            <a:extLst>
              <a:ext uri="{FF2B5EF4-FFF2-40B4-BE49-F238E27FC236}">
                <a16:creationId xmlns:a16="http://schemas.microsoft.com/office/drawing/2014/main" id="{D0536888-8957-4E0F-958E-EAD415E607AB}"/>
              </a:ext>
            </a:extLst>
          </p:cNvPr>
          <p:cNvSpPr txBox="1"/>
          <p:nvPr/>
        </p:nvSpPr>
        <p:spPr>
          <a:xfrm>
            <a:off x="1404258" y="1949269"/>
            <a:ext cx="4696753" cy="312265"/>
          </a:xfrm>
          <a:prstGeom prst="rect">
            <a:avLst/>
          </a:prstGeom>
          <a:noFill/>
        </p:spPr>
        <p:txBody>
          <a:bodyPr wrap="square" rtlCol="0">
            <a:spAutoFit/>
          </a:bodyPr>
          <a:lstStyle/>
          <a:p>
            <a:pPr defTabSz="914418"/>
            <a:r>
              <a:rPr lang="en-US" sz="1429" b="1" i="1" kern="3000" spc="30" dirty="0">
                <a:solidFill>
                  <a:prstClr val="black">
                    <a:lumMod val="85000"/>
                    <a:lumOff val="15000"/>
                  </a:prstClr>
                </a:solidFill>
                <a:latin typeface="Cambria" panose="02040503050406030204" pitchFamily="18" charset="0"/>
              </a:rPr>
              <a:t>RIDESHARING MARKET WILL GROW</a:t>
            </a:r>
          </a:p>
        </p:txBody>
      </p:sp>
      <p:sp>
        <p:nvSpPr>
          <p:cNvPr id="21" name="Oval 20">
            <a:extLst>
              <a:ext uri="{FF2B5EF4-FFF2-40B4-BE49-F238E27FC236}">
                <a16:creationId xmlns:a16="http://schemas.microsoft.com/office/drawing/2014/main" id="{5B95607C-29ED-4277-BC00-713A3CCF6BFA}"/>
              </a:ext>
            </a:extLst>
          </p:cNvPr>
          <p:cNvSpPr/>
          <p:nvPr/>
        </p:nvSpPr>
        <p:spPr>
          <a:xfrm>
            <a:off x="744308" y="1829924"/>
            <a:ext cx="618031" cy="576545"/>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8"/>
            <a:endParaRPr lang="en-US" sz="2000" i="1" spc="-150" dirty="0">
              <a:solidFill>
                <a:prstClr val="white"/>
              </a:solidFill>
              <a:latin typeface="Bodoni MT" pitchFamily="18" charset="0"/>
            </a:endParaRPr>
          </a:p>
        </p:txBody>
      </p:sp>
      <p:sp>
        <p:nvSpPr>
          <p:cNvPr id="22" name="TextBox 21">
            <a:extLst>
              <a:ext uri="{FF2B5EF4-FFF2-40B4-BE49-F238E27FC236}">
                <a16:creationId xmlns:a16="http://schemas.microsoft.com/office/drawing/2014/main" id="{F678B5E8-D9E7-4012-A36C-357319231219}"/>
              </a:ext>
            </a:extLst>
          </p:cNvPr>
          <p:cNvSpPr txBox="1"/>
          <p:nvPr/>
        </p:nvSpPr>
        <p:spPr>
          <a:xfrm>
            <a:off x="598540" y="1859421"/>
            <a:ext cx="909564" cy="461665"/>
          </a:xfrm>
          <a:prstGeom prst="rect">
            <a:avLst/>
          </a:prstGeom>
          <a:noFill/>
        </p:spPr>
        <p:txBody>
          <a:bodyPr wrap="square" rtlCol="0">
            <a:spAutoFit/>
          </a:bodyPr>
          <a:lstStyle/>
          <a:p>
            <a:pPr algn="ctr" defTabSz="914418"/>
            <a:r>
              <a:rPr lang="en-US" sz="2400" b="1" spc="-150" dirty="0">
                <a:solidFill>
                  <a:prstClr val="white">
                    <a:lumMod val="95000"/>
                  </a:prstClr>
                </a:solidFill>
                <a:latin typeface="Liberation Sans" pitchFamily="34" charset="0"/>
              </a:rPr>
              <a:t>01</a:t>
            </a:r>
            <a:endParaRPr lang="en-US" sz="2400" b="1" kern="3000" spc="-150" dirty="0">
              <a:solidFill>
                <a:prstClr val="white">
                  <a:lumMod val="95000"/>
                </a:prstClr>
              </a:solidFill>
              <a:latin typeface="Liberation Sans" pitchFamily="34" charset="0"/>
            </a:endParaRPr>
          </a:p>
        </p:txBody>
      </p:sp>
      <p:sp>
        <p:nvSpPr>
          <p:cNvPr id="23" name="TextBox 22">
            <a:extLst>
              <a:ext uri="{FF2B5EF4-FFF2-40B4-BE49-F238E27FC236}">
                <a16:creationId xmlns:a16="http://schemas.microsoft.com/office/drawing/2014/main" id="{1ABD2381-0853-4E4B-ABAA-9F1E0D6EDAD1}"/>
              </a:ext>
            </a:extLst>
          </p:cNvPr>
          <p:cNvSpPr txBox="1"/>
          <p:nvPr/>
        </p:nvSpPr>
        <p:spPr>
          <a:xfrm>
            <a:off x="809622" y="5490447"/>
            <a:ext cx="5253721" cy="701346"/>
          </a:xfrm>
          <a:prstGeom prst="rect">
            <a:avLst/>
          </a:prstGeom>
          <a:noFill/>
        </p:spPr>
        <p:txBody>
          <a:bodyPr wrap="square" rtlCol="0">
            <a:spAutoFit/>
          </a:bodyPr>
          <a:lstStyle/>
          <a:p>
            <a:pPr algn="just" defTabSz="914418"/>
            <a:r>
              <a:rPr lang="en-US" sz="786" kern="3000" spc="30" dirty="0">
                <a:solidFill>
                  <a:prstClr val="black">
                    <a:lumMod val="85000"/>
                    <a:lumOff val="15000"/>
                  </a:prstClr>
                </a:solidFill>
                <a:latin typeface="Cambria" pitchFamily="18" charset="0"/>
              </a:rPr>
              <a:t>Current market leadership, first-mover advantage, financial support, global outreach, and diverse products provide a robust advantage. Uber’s diversified business and venturing into </a:t>
            </a:r>
            <a:r>
              <a:rPr lang="en-US" sz="786" kern="3000" spc="30" dirty="0" err="1">
                <a:solidFill>
                  <a:prstClr val="black">
                    <a:lumMod val="85000"/>
                    <a:lumOff val="15000"/>
                  </a:prstClr>
                </a:solidFill>
                <a:latin typeface="Cambria" pitchFamily="18" charset="0"/>
              </a:rPr>
              <a:t>UberEats</a:t>
            </a:r>
            <a:r>
              <a:rPr lang="en-US" sz="786" kern="3000" spc="30" dirty="0">
                <a:solidFill>
                  <a:prstClr val="black">
                    <a:lumMod val="85000"/>
                    <a:lumOff val="15000"/>
                  </a:prstClr>
                </a:solidFill>
                <a:latin typeface="Cambria" pitchFamily="18" charset="0"/>
              </a:rPr>
              <a:t>, presence in 74 countries, $70 billion valuation and series of funding from investors over fifteen rounds has made </a:t>
            </a:r>
            <a:r>
              <a:rPr lang="en-US" sz="786" kern="3000" spc="30" dirty="0" err="1">
                <a:solidFill>
                  <a:prstClr val="black">
                    <a:lumMod val="85000"/>
                    <a:lumOff val="15000"/>
                  </a:prstClr>
                </a:solidFill>
                <a:latin typeface="Cambria" pitchFamily="18" charset="0"/>
              </a:rPr>
              <a:t>uber</a:t>
            </a:r>
            <a:r>
              <a:rPr lang="en-US" sz="786" kern="3000" spc="30" dirty="0">
                <a:solidFill>
                  <a:prstClr val="black">
                    <a:lumMod val="85000"/>
                    <a:lumOff val="15000"/>
                  </a:prstClr>
                </a:solidFill>
                <a:latin typeface="Cambria" pitchFamily="18" charset="0"/>
              </a:rPr>
              <a:t> a strong player in the market making it difficult for any rideshare company to catch up </a:t>
            </a:r>
            <a:r>
              <a:rPr lang="en-US" sz="800" dirty="0">
                <a:solidFill>
                  <a:srgbClr val="FF0000"/>
                </a:solidFill>
                <a:latin typeface="Cambria" pitchFamily="18" charset="0"/>
              </a:rPr>
              <a:t>(intext citation). </a:t>
            </a:r>
            <a:r>
              <a:rPr lang="en-US" sz="800" dirty="0">
                <a:latin typeface="Cambria" pitchFamily="18" charset="0"/>
              </a:rPr>
              <a:t>Therefore, with the current status, it is predicted that Uber will maintain the lead over in the market.</a:t>
            </a:r>
            <a:endParaRPr lang="en-US" sz="786" kern="3000" spc="30" dirty="0">
              <a:solidFill>
                <a:prstClr val="black">
                  <a:lumMod val="85000"/>
                  <a:lumOff val="15000"/>
                </a:prstClr>
              </a:solidFill>
              <a:latin typeface="Cambria" pitchFamily="18" charset="0"/>
            </a:endParaRPr>
          </a:p>
        </p:txBody>
      </p:sp>
      <p:sp>
        <p:nvSpPr>
          <p:cNvPr id="24" name="TextBox 23">
            <a:extLst>
              <a:ext uri="{FF2B5EF4-FFF2-40B4-BE49-F238E27FC236}">
                <a16:creationId xmlns:a16="http://schemas.microsoft.com/office/drawing/2014/main" id="{5F016BA6-599F-48C3-AB61-300503323181}"/>
              </a:ext>
            </a:extLst>
          </p:cNvPr>
          <p:cNvSpPr txBox="1"/>
          <p:nvPr/>
        </p:nvSpPr>
        <p:spPr>
          <a:xfrm>
            <a:off x="1502054" y="5000629"/>
            <a:ext cx="4343400" cy="312265"/>
          </a:xfrm>
          <a:prstGeom prst="rect">
            <a:avLst/>
          </a:prstGeom>
          <a:noFill/>
        </p:spPr>
        <p:txBody>
          <a:bodyPr wrap="square" rtlCol="0">
            <a:spAutoFit/>
          </a:bodyPr>
          <a:lstStyle/>
          <a:p>
            <a:pPr defTabSz="914418"/>
            <a:r>
              <a:rPr lang="en-US" sz="1429" b="1" i="1" kern="3000" spc="30" dirty="0">
                <a:solidFill>
                  <a:prstClr val="black">
                    <a:lumMod val="85000"/>
                    <a:lumOff val="15000"/>
                  </a:prstClr>
                </a:solidFill>
                <a:latin typeface="Cambria" panose="02040503050406030204" pitchFamily="18" charset="0"/>
              </a:rPr>
              <a:t>UBER WILL MAINTAIN LEAD OVERALL</a:t>
            </a:r>
          </a:p>
        </p:txBody>
      </p:sp>
      <p:sp>
        <p:nvSpPr>
          <p:cNvPr id="27" name="TextBox 26">
            <a:extLst>
              <a:ext uri="{FF2B5EF4-FFF2-40B4-BE49-F238E27FC236}">
                <a16:creationId xmlns:a16="http://schemas.microsoft.com/office/drawing/2014/main" id="{42FA528D-FE90-4006-B460-8B910555ABE4}"/>
              </a:ext>
            </a:extLst>
          </p:cNvPr>
          <p:cNvSpPr txBox="1"/>
          <p:nvPr/>
        </p:nvSpPr>
        <p:spPr>
          <a:xfrm>
            <a:off x="635451" y="685800"/>
            <a:ext cx="10718349" cy="576055"/>
          </a:xfrm>
          <a:prstGeom prst="rect">
            <a:avLst/>
          </a:prstGeom>
          <a:solidFill>
            <a:schemeClr val="bg1">
              <a:lumMod val="95000"/>
            </a:schemeClr>
          </a:solidFill>
        </p:spPr>
        <p:txBody>
          <a:bodyPr wrap="square" rtlCol="0">
            <a:spAutoFit/>
          </a:bodyPr>
          <a:lstStyle/>
          <a:p>
            <a:pPr algn="just" defTabSz="914418"/>
            <a:endParaRPr lang="en-US" sz="786" i="1" dirty="0">
              <a:solidFill>
                <a:prstClr val="black">
                  <a:lumMod val="85000"/>
                  <a:lumOff val="15000"/>
                </a:prstClr>
              </a:solidFill>
              <a:latin typeface="Cambria" pitchFamily="18" charset="0"/>
            </a:endParaRPr>
          </a:p>
          <a:p>
            <a:pPr algn="just" defTabSz="914418"/>
            <a:r>
              <a:rPr lang="en-US" sz="786" i="1" dirty="0">
                <a:solidFill>
                  <a:prstClr val="black">
                    <a:lumMod val="85000"/>
                    <a:lumOff val="15000"/>
                  </a:prstClr>
                </a:solidFill>
                <a:latin typeface="Cambria" pitchFamily="18" charset="0"/>
              </a:rPr>
              <a:t>To address the objection, both Uber and Lyft will be present and operating in the next 5 years however, there will still be a gap between Uber and Lyft. The following specific predictions based on the current status of the companies and the completed analysis of external and internal factors, and future goals. The recommendations section (will follow predictions section) will attempt to address and potentially redirect the trajectory in which the companies are heading at this point in time.</a:t>
            </a:r>
          </a:p>
          <a:p>
            <a:pPr algn="just" defTabSz="914418"/>
            <a:endParaRPr lang="en-US" sz="786" i="1" dirty="0">
              <a:solidFill>
                <a:prstClr val="black">
                  <a:lumMod val="85000"/>
                  <a:lumOff val="15000"/>
                </a:prstClr>
              </a:solidFill>
              <a:latin typeface="Cambria" pitchFamily="18" charset="0"/>
            </a:endParaRPr>
          </a:p>
        </p:txBody>
      </p:sp>
      <p:pic>
        <p:nvPicPr>
          <p:cNvPr id="28" name="Picture 2" descr="uber-cover-car-hailing.png (1126×454)">
            <a:extLst>
              <a:ext uri="{FF2B5EF4-FFF2-40B4-BE49-F238E27FC236}">
                <a16:creationId xmlns:a16="http://schemas.microsoft.com/office/drawing/2014/main" id="{91D0D633-393A-4A4E-A72E-4915DA3C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00200"/>
            <a:ext cx="5071369" cy="2332022"/>
          </a:xfrm>
          <a:prstGeom prst="rect">
            <a:avLst/>
          </a:prstGeom>
          <a:noFill/>
          <a:ln w="76200">
            <a:noFill/>
          </a:ln>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EE2962D2-60C5-407B-B88C-0B95D6A5BC9A}"/>
              </a:ext>
            </a:extLst>
          </p:cNvPr>
          <p:cNvSpPr txBox="1"/>
          <p:nvPr/>
        </p:nvSpPr>
        <p:spPr>
          <a:xfrm>
            <a:off x="6485791" y="4449778"/>
            <a:ext cx="5042355" cy="2027222"/>
          </a:xfrm>
          <a:prstGeom prst="rect">
            <a:avLst/>
          </a:prstGeom>
          <a:solidFill>
            <a:schemeClr val="bg1">
              <a:lumMod val="95000"/>
            </a:schemeClr>
          </a:solidFill>
          <a:ln w="76200">
            <a:noFill/>
          </a:ln>
          <a:effectLst/>
        </p:spPr>
        <p:txBody>
          <a:bodyPr wrap="square" rtlCol="0">
            <a:spAutoFit/>
          </a:bodyPr>
          <a:lstStyle/>
          <a:p>
            <a:pPr algn="just" defTabSz="914418"/>
            <a:endParaRPr lang="en-US" sz="786" b="1" dirty="0">
              <a:solidFill>
                <a:prstClr val="black"/>
              </a:solidFill>
              <a:latin typeface="Cambria" panose="02040503050406030204" pitchFamily="18" charset="0"/>
            </a:endParaRPr>
          </a:p>
          <a:p>
            <a:pPr algn="just" defTabSz="914418"/>
            <a:r>
              <a:rPr lang="en-US" sz="786" b="1" dirty="0">
                <a:solidFill>
                  <a:prstClr val="black"/>
                </a:solidFill>
                <a:latin typeface="Cambria" panose="02040503050406030204" pitchFamily="18" charset="0"/>
              </a:rPr>
              <a:t>OTHER PLAYERS:</a:t>
            </a:r>
          </a:p>
          <a:p>
            <a:pPr algn="just" defTabSz="914418"/>
            <a:endParaRPr lang="en-US" sz="786" dirty="0">
              <a:solidFill>
                <a:prstClr val="black"/>
              </a:solidFill>
              <a:latin typeface="Cambria" panose="02040503050406030204" pitchFamily="18" charset="0"/>
            </a:endParaRPr>
          </a:p>
          <a:p>
            <a:pPr algn="just" defTabSz="914418"/>
            <a:r>
              <a:rPr lang="en-IN" sz="786" u="sng" dirty="0">
                <a:solidFill>
                  <a:prstClr val="black"/>
                </a:solidFill>
                <a:latin typeface="Cambria" panose="02040503050406030204" pitchFamily="18" charset="0"/>
              </a:rPr>
              <a:t>Curb</a:t>
            </a:r>
            <a:r>
              <a:rPr lang="en-IN" sz="786" dirty="0">
                <a:solidFill>
                  <a:prstClr val="black"/>
                </a:solidFill>
                <a:latin typeface="Cambria" panose="02040503050406030204" pitchFamily="18" charset="0"/>
              </a:rPr>
              <a:t>: Formerly Taxi Magic (2009) and </a:t>
            </a:r>
            <a:r>
              <a:rPr lang="en-IN" sz="786" dirty="0" err="1">
                <a:solidFill>
                  <a:prstClr val="black"/>
                </a:solidFill>
                <a:latin typeface="Cambria" panose="02040503050406030204" pitchFamily="18" charset="0"/>
              </a:rPr>
              <a:t>RideCharge</a:t>
            </a:r>
            <a:r>
              <a:rPr lang="en-IN" sz="786" dirty="0">
                <a:solidFill>
                  <a:prstClr val="black"/>
                </a:solidFill>
                <a:latin typeface="Cambria" panose="02040503050406030204" pitchFamily="18" charset="0"/>
              </a:rPr>
              <a:t> (2007), Curb was born in 2014, and is a company that connects people with safe, reliable rides from professional, insured, and fully licensed taxi and other for-hire drivers.</a:t>
            </a:r>
            <a:endParaRPr lang="en-US" sz="786" kern="3000" spc="30" dirty="0">
              <a:solidFill>
                <a:prstClr val="black">
                  <a:lumMod val="85000"/>
                  <a:lumOff val="15000"/>
                </a:prstClr>
              </a:solidFill>
              <a:latin typeface="Cambria" panose="02040503050406030204" pitchFamily="18" charset="0"/>
            </a:endParaRPr>
          </a:p>
          <a:p>
            <a:pPr algn="just" defTabSz="914418"/>
            <a:endParaRPr lang="en-IN" sz="786" dirty="0">
              <a:solidFill>
                <a:prstClr val="black"/>
              </a:solidFill>
              <a:latin typeface="Cambria" panose="02040503050406030204" pitchFamily="18" charset="0"/>
            </a:endParaRPr>
          </a:p>
          <a:p>
            <a:pPr algn="just" defTabSz="914418"/>
            <a:r>
              <a:rPr lang="en-IN" sz="786" u="sng" dirty="0">
                <a:solidFill>
                  <a:prstClr val="black"/>
                </a:solidFill>
                <a:latin typeface="Cambria" panose="02040503050406030204" pitchFamily="18" charset="0"/>
              </a:rPr>
              <a:t>Didi </a:t>
            </a:r>
            <a:r>
              <a:rPr lang="en-IN" sz="786" u="sng" dirty="0" err="1">
                <a:solidFill>
                  <a:prstClr val="black"/>
                </a:solidFill>
                <a:latin typeface="Cambria" panose="02040503050406030204" pitchFamily="18" charset="0"/>
              </a:rPr>
              <a:t>Chuxing</a:t>
            </a:r>
            <a:r>
              <a:rPr lang="en-IN" sz="786" u="sng" dirty="0">
                <a:solidFill>
                  <a:prstClr val="black"/>
                </a:solidFill>
                <a:latin typeface="Cambria" panose="02040503050406030204" pitchFamily="18" charset="0"/>
              </a:rPr>
              <a:t>:</a:t>
            </a:r>
            <a:r>
              <a:rPr lang="en-IN" sz="786" dirty="0">
                <a:solidFill>
                  <a:prstClr val="black"/>
                </a:solidFill>
                <a:latin typeface="Cambria" panose="02040503050406030204" pitchFamily="18" charset="0"/>
              </a:rPr>
              <a:t> Conceived from a merger back in 2015, Didi </a:t>
            </a:r>
            <a:r>
              <a:rPr lang="en-IN" sz="786" dirty="0" err="1">
                <a:solidFill>
                  <a:prstClr val="black"/>
                </a:solidFill>
                <a:latin typeface="Cambria" panose="02040503050406030204" pitchFamily="18" charset="0"/>
              </a:rPr>
              <a:t>Chuxing</a:t>
            </a:r>
            <a:r>
              <a:rPr lang="en-IN" sz="786" dirty="0">
                <a:solidFill>
                  <a:prstClr val="black"/>
                </a:solidFill>
                <a:latin typeface="Cambria" panose="02040503050406030204" pitchFamily="18" charset="0"/>
              </a:rPr>
              <a:t> is a ride-hailing service company made up of China's two largest taxi-hailing firms: Didi </a:t>
            </a:r>
            <a:r>
              <a:rPr lang="en-IN" sz="786" dirty="0" err="1">
                <a:solidFill>
                  <a:prstClr val="black"/>
                </a:solidFill>
                <a:latin typeface="Cambria" panose="02040503050406030204" pitchFamily="18" charset="0"/>
              </a:rPr>
              <a:t>Dache</a:t>
            </a:r>
            <a:r>
              <a:rPr lang="en-IN" sz="786" dirty="0">
                <a:solidFill>
                  <a:prstClr val="black"/>
                </a:solidFill>
                <a:latin typeface="Cambria" panose="02040503050406030204" pitchFamily="18" charset="0"/>
              </a:rPr>
              <a:t> and </a:t>
            </a:r>
            <a:r>
              <a:rPr lang="en-IN" sz="786" dirty="0" err="1">
                <a:solidFill>
                  <a:prstClr val="black"/>
                </a:solidFill>
                <a:latin typeface="Cambria" panose="02040503050406030204" pitchFamily="18" charset="0"/>
              </a:rPr>
              <a:t>Kuaidi</a:t>
            </a:r>
            <a:r>
              <a:rPr lang="en-IN" sz="786" dirty="0">
                <a:solidFill>
                  <a:prstClr val="black"/>
                </a:solidFill>
                <a:latin typeface="Cambria" panose="02040503050406030204" pitchFamily="18" charset="0"/>
              </a:rPr>
              <a:t> </a:t>
            </a:r>
            <a:r>
              <a:rPr lang="en-IN" sz="786" dirty="0" err="1">
                <a:solidFill>
                  <a:prstClr val="black"/>
                </a:solidFill>
                <a:latin typeface="Cambria" panose="02040503050406030204" pitchFamily="18" charset="0"/>
              </a:rPr>
              <a:t>Dache</a:t>
            </a:r>
            <a:r>
              <a:rPr lang="en-IN" sz="786" dirty="0">
                <a:solidFill>
                  <a:prstClr val="black"/>
                </a:solidFill>
                <a:latin typeface="Cambria" panose="02040503050406030204" pitchFamily="18" charset="0"/>
              </a:rPr>
              <a:t>. Didi </a:t>
            </a:r>
            <a:r>
              <a:rPr lang="en-IN" sz="786" dirty="0" err="1">
                <a:solidFill>
                  <a:prstClr val="black"/>
                </a:solidFill>
                <a:latin typeface="Cambria" panose="02040503050406030204" pitchFamily="18" charset="0"/>
              </a:rPr>
              <a:t>Chuxing</a:t>
            </a:r>
            <a:r>
              <a:rPr lang="en-IN" sz="786" dirty="0">
                <a:solidFill>
                  <a:prstClr val="black"/>
                </a:solidFill>
                <a:latin typeface="Cambria" panose="02040503050406030204" pitchFamily="18" charset="0"/>
              </a:rPr>
              <a:t>, formerly known as Didi </a:t>
            </a:r>
            <a:r>
              <a:rPr lang="en-IN" sz="786" dirty="0" err="1">
                <a:solidFill>
                  <a:prstClr val="black"/>
                </a:solidFill>
                <a:latin typeface="Cambria" panose="02040503050406030204" pitchFamily="18" charset="0"/>
              </a:rPr>
              <a:t>Kuaidi</a:t>
            </a:r>
            <a:r>
              <a:rPr lang="en-IN" sz="786" dirty="0">
                <a:solidFill>
                  <a:prstClr val="black"/>
                </a:solidFill>
                <a:latin typeface="Cambria" panose="02040503050406030204" pitchFamily="18" charset="0"/>
              </a:rPr>
              <a:t>, is often referred to as the "Uber of China," and virtually owns all of China's taxi-hailing market, with 99% market share, and 87% market share when it comes it hailing private vehicles.</a:t>
            </a:r>
          </a:p>
          <a:p>
            <a:pPr algn="just" defTabSz="914418"/>
            <a:endParaRPr lang="en-IN" sz="786" dirty="0">
              <a:solidFill>
                <a:prstClr val="black"/>
              </a:solidFill>
              <a:latin typeface="Cambria" panose="02040503050406030204" pitchFamily="18" charset="0"/>
            </a:endParaRPr>
          </a:p>
          <a:p>
            <a:pPr algn="just" defTabSz="914418"/>
            <a:r>
              <a:rPr lang="en-IN" sz="786" u="sng" dirty="0">
                <a:solidFill>
                  <a:prstClr val="black"/>
                </a:solidFill>
                <a:latin typeface="Cambria" panose="02040503050406030204" pitchFamily="18" charset="0"/>
              </a:rPr>
              <a:t>Fasten Inc.</a:t>
            </a:r>
            <a:r>
              <a:rPr lang="en-IN" sz="786" dirty="0">
                <a:solidFill>
                  <a:prstClr val="black"/>
                </a:solidFill>
                <a:latin typeface="Cambria" panose="02040503050406030204" pitchFamily="18" charset="0"/>
              </a:rPr>
              <a:t> is an American transportation network company based in Boston, Massachusetts. Founded in 2015 by CEO Kirill </a:t>
            </a:r>
            <a:r>
              <a:rPr lang="en-IN" sz="786" dirty="0" err="1">
                <a:solidFill>
                  <a:prstClr val="black"/>
                </a:solidFill>
                <a:latin typeface="Cambria" panose="02040503050406030204" pitchFamily="18" charset="0"/>
              </a:rPr>
              <a:t>Evdakov</a:t>
            </a:r>
            <a:r>
              <a:rPr lang="en-IN" sz="786" dirty="0">
                <a:solidFill>
                  <a:prstClr val="black"/>
                </a:solidFill>
                <a:latin typeface="Cambria" panose="02040503050406030204" pitchFamily="18" charset="0"/>
              </a:rPr>
              <a:t>, CMO Roman </a:t>
            </a:r>
            <a:r>
              <a:rPr lang="en-IN" sz="786" dirty="0" err="1">
                <a:solidFill>
                  <a:prstClr val="black"/>
                </a:solidFill>
                <a:latin typeface="Cambria" panose="02040503050406030204" pitchFamily="18" charset="0"/>
              </a:rPr>
              <a:t>Levitskiy</a:t>
            </a:r>
            <a:r>
              <a:rPr lang="en-IN" sz="786" dirty="0">
                <a:solidFill>
                  <a:prstClr val="black"/>
                </a:solidFill>
                <a:latin typeface="Cambria" panose="02040503050406030204" pitchFamily="18" charset="0"/>
              </a:rPr>
              <a:t> and COO Vlad Christoff, Fasten was first launched in September 2015 in Boston.</a:t>
            </a:r>
          </a:p>
          <a:p>
            <a:pPr algn="just" defTabSz="914418"/>
            <a:endParaRPr lang="en-IN" sz="786" dirty="0">
              <a:solidFill>
                <a:prstClr val="black"/>
              </a:solidFill>
              <a:latin typeface="Cambria" panose="02040503050406030204" pitchFamily="18" charset="0"/>
            </a:endParaRPr>
          </a:p>
        </p:txBody>
      </p:sp>
      <p:sp>
        <p:nvSpPr>
          <p:cNvPr id="32" name="Oval 31">
            <a:extLst>
              <a:ext uri="{FF2B5EF4-FFF2-40B4-BE49-F238E27FC236}">
                <a16:creationId xmlns:a16="http://schemas.microsoft.com/office/drawing/2014/main" id="{86FE8C5A-8D69-485E-9C1E-79729A28FBFC}"/>
              </a:ext>
            </a:extLst>
          </p:cNvPr>
          <p:cNvSpPr/>
          <p:nvPr/>
        </p:nvSpPr>
        <p:spPr>
          <a:xfrm>
            <a:off x="809622" y="4896916"/>
            <a:ext cx="618031" cy="576545"/>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8"/>
            <a:endParaRPr lang="en-US" sz="2000" i="1" spc="-150" dirty="0">
              <a:solidFill>
                <a:prstClr val="white"/>
              </a:solidFill>
              <a:latin typeface="Bodoni MT" pitchFamily="18" charset="0"/>
            </a:endParaRPr>
          </a:p>
        </p:txBody>
      </p:sp>
      <p:sp>
        <p:nvSpPr>
          <p:cNvPr id="33" name="TextBox 32">
            <a:extLst>
              <a:ext uri="{FF2B5EF4-FFF2-40B4-BE49-F238E27FC236}">
                <a16:creationId xmlns:a16="http://schemas.microsoft.com/office/drawing/2014/main" id="{B0434248-96DF-4358-AB07-C45BE0BCB6F5}"/>
              </a:ext>
            </a:extLst>
          </p:cNvPr>
          <p:cNvSpPr txBox="1"/>
          <p:nvPr/>
        </p:nvSpPr>
        <p:spPr>
          <a:xfrm>
            <a:off x="663854" y="4926413"/>
            <a:ext cx="909564" cy="461665"/>
          </a:xfrm>
          <a:prstGeom prst="rect">
            <a:avLst/>
          </a:prstGeom>
          <a:noFill/>
        </p:spPr>
        <p:txBody>
          <a:bodyPr wrap="square" rtlCol="0">
            <a:spAutoFit/>
          </a:bodyPr>
          <a:lstStyle/>
          <a:p>
            <a:pPr algn="ctr" defTabSz="914418"/>
            <a:r>
              <a:rPr lang="en-US" sz="2400" b="1" spc="-150" dirty="0">
                <a:solidFill>
                  <a:prstClr val="white">
                    <a:lumMod val="95000"/>
                  </a:prstClr>
                </a:solidFill>
                <a:latin typeface="Liberation Sans" pitchFamily="34" charset="0"/>
              </a:rPr>
              <a:t>02</a:t>
            </a:r>
            <a:endParaRPr lang="en-US" sz="2400" b="1" kern="3000" spc="-150" dirty="0">
              <a:solidFill>
                <a:prstClr val="white">
                  <a:lumMod val="95000"/>
                </a:prstClr>
              </a:solidFill>
              <a:latin typeface="Liberation Sans" pitchFamily="34" charset="0"/>
            </a:endParaRPr>
          </a:p>
        </p:txBody>
      </p:sp>
      <p:sp>
        <p:nvSpPr>
          <p:cNvPr id="15" name="Rectangle 14">
            <a:extLst>
              <a:ext uri="{FF2B5EF4-FFF2-40B4-BE49-F238E27FC236}">
                <a16:creationId xmlns:a16="http://schemas.microsoft.com/office/drawing/2014/main" id="{D303C89F-15C6-4568-B1B9-7C69FC03812C}"/>
              </a:ext>
            </a:extLst>
          </p:cNvPr>
          <p:cNvSpPr/>
          <p:nvPr/>
        </p:nvSpPr>
        <p:spPr>
          <a:xfrm>
            <a:off x="663854" y="4724400"/>
            <a:ext cx="5432146" cy="1666960"/>
          </a:xfrm>
          <a:prstGeom prst="rect">
            <a:avLst/>
          </a:prstGeom>
          <a:noFill/>
          <a:ln w="76200">
            <a:solidFill>
              <a:srgbClr val="FF0066"/>
            </a:solidFill>
          </a:ln>
        </p:spPr>
        <p:txBody>
          <a:bodyPr wrap="square" rtlCol="0" anchor="ctr">
            <a:spAutoFit/>
          </a:bodyPr>
          <a:lstStyle/>
          <a:p>
            <a:pPr algn="ctr"/>
            <a:endParaRPr lang="en-US" sz="2000" i="1" kern="3000" spc="-107" dirty="0">
              <a:solidFill>
                <a:schemeClr val="bg1"/>
              </a:solidFill>
              <a:latin typeface="Bodoni MT" pitchFamily="18" charset="0"/>
            </a:endParaRPr>
          </a:p>
        </p:txBody>
      </p:sp>
      <p:grpSp>
        <p:nvGrpSpPr>
          <p:cNvPr id="25" name="Group 24">
            <a:extLst>
              <a:ext uri="{FF2B5EF4-FFF2-40B4-BE49-F238E27FC236}">
                <a16:creationId xmlns:a16="http://schemas.microsoft.com/office/drawing/2014/main" id="{F9F3FF1C-164B-4959-B4A5-9594FE5A3C9E}"/>
              </a:ext>
            </a:extLst>
          </p:cNvPr>
          <p:cNvGrpSpPr/>
          <p:nvPr/>
        </p:nvGrpSpPr>
        <p:grpSpPr>
          <a:xfrm>
            <a:off x="461566" y="3124200"/>
            <a:ext cx="5634434" cy="1787256"/>
            <a:chOff x="2892227" y="890400"/>
            <a:chExt cx="6614088" cy="2160000"/>
          </a:xfrm>
        </p:grpSpPr>
        <p:grpSp>
          <p:nvGrpSpPr>
            <p:cNvPr id="26" name="Group 25">
              <a:extLst>
                <a:ext uri="{FF2B5EF4-FFF2-40B4-BE49-F238E27FC236}">
                  <a16:creationId xmlns:a16="http://schemas.microsoft.com/office/drawing/2014/main" id="{C6AD0BDC-4A0F-4965-957D-D8FD269D9FBC}"/>
                </a:ext>
              </a:extLst>
            </p:cNvPr>
            <p:cNvGrpSpPr/>
            <p:nvPr/>
          </p:nvGrpSpPr>
          <p:grpSpPr>
            <a:xfrm>
              <a:off x="2892227" y="890400"/>
              <a:ext cx="6614088" cy="2160000"/>
              <a:chOff x="2892227" y="890400"/>
              <a:chExt cx="6614088" cy="2160000"/>
            </a:xfrm>
          </p:grpSpPr>
          <p:grpSp>
            <p:nvGrpSpPr>
              <p:cNvPr id="34" name="Group 33">
                <a:extLst>
                  <a:ext uri="{FF2B5EF4-FFF2-40B4-BE49-F238E27FC236}">
                    <a16:creationId xmlns:a16="http://schemas.microsoft.com/office/drawing/2014/main" id="{03D92FDD-036B-4FC6-88F3-01EAEE1E46AE}"/>
                  </a:ext>
                </a:extLst>
              </p:cNvPr>
              <p:cNvGrpSpPr/>
              <p:nvPr/>
            </p:nvGrpSpPr>
            <p:grpSpPr>
              <a:xfrm rot="60000">
                <a:off x="2892227" y="1955806"/>
                <a:ext cx="1143000" cy="396450"/>
                <a:chOff x="2438400" y="1889550"/>
                <a:chExt cx="1143000" cy="396450"/>
              </a:xfrm>
            </p:grpSpPr>
            <p:cxnSp>
              <p:nvCxnSpPr>
                <p:cNvPr id="41" name="Straight Connector 40">
                  <a:extLst>
                    <a:ext uri="{FF2B5EF4-FFF2-40B4-BE49-F238E27FC236}">
                      <a16:creationId xmlns:a16="http://schemas.microsoft.com/office/drawing/2014/main" id="{076805E8-7AF6-4E4B-B0C1-0220F87A1F0D}"/>
                    </a:ext>
                  </a:extLst>
                </p:cNvPr>
                <p:cNvCxnSpPr/>
                <p:nvPr/>
              </p:nvCxnSpPr>
              <p:spPr>
                <a:xfrm>
                  <a:off x="2438400" y="21538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4932AAC-2D61-40DC-B603-05F96BE2B983}"/>
                    </a:ext>
                  </a:extLst>
                </p:cNvPr>
                <p:cNvCxnSpPr/>
                <p:nvPr/>
              </p:nvCxnSpPr>
              <p:spPr>
                <a:xfrm>
                  <a:off x="2438400" y="20217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9906E15-7578-4849-87C0-40643FD7FA6D}"/>
                    </a:ext>
                  </a:extLst>
                </p:cNvPr>
                <p:cNvCxnSpPr/>
                <p:nvPr/>
              </p:nvCxnSpPr>
              <p:spPr>
                <a:xfrm>
                  <a:off x="2438400" y="18895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9D5A04-4E77-4510-8BF3-4ACE41ADE964}"/>
                    </a:ext>
                  </a:extLst>
                </p:cNvPr>
                <p:cNvCxnSpPr/>
                <p:nvPr/>
              </p:nvCxnSpPr>
              <p:spPr>
                <a:xfrm>
                  <a:off x="2438400" y="22860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FA6A2B20-9ABD-47AC-B5B1-E591747E3F53}"/>
                  </a:ext>
                </a:extLst>
              </p:cNvPr>
              <p:cNvGrpSpPr/>
              <p:nvPr/>
            </p:nvGrpSpPr>
            <p:grpSpPr>
              <a:xfrm rot="-60000">
                <a:off x="6473627" y="1991144"/>
                <a:ext cx="1143000" cy="396450"/>
                <a:chOff x="2438400" y="1889550"/>
                <a:chExt cx="1143000" cy="396450"/>
              </a:xfrm>
            </p:grpSpPr>
            <p:cxnSp>
              <p:nvCxnSpPr>
                <p:cNvPr id="37" name="Straight Connector 36">
                  <a:extLst>
                    <a:ext uri="{FF2B5EF4-FFF2-40B4-BE49-F238E27FC236}">
                      <a16:creationId xmlns:a16="http://schemas.microsoft.com/office/drawing/2014/main" id="{14446AD5-CC12-4ED7-8A64-9C4589525197}"/>
                    </a:ext>
                  </a:extLst>
                </p:cNvPr>
                <p:cNvCxnSpPr/>
                <p:nvPr/>
              </p:nvCxnSpPr>
              <p:spPr>
                <a:xfrm>
                  <a:off x="2438400" y="21538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41AD87D-FB59-47D1-974A-6455D1F5BA5C}"/>
                    </a:ext>
                  </a:extLst>
                </p:cNvPr>
                <p:cNvCxnSpPr/>
                <p:nvPr/>
              </p:nvCxnSpPr>
              <p:spPr>
                <a:xfrm>
                  <a:off x="2438400" y="20217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0B6973-82A4-4B56-89E8-2155D7A2D278}"/>
                    </a:ext>
                  </a:extLst>
                </p:cNvPr>
                <p:cNvCxnSpPr/>
                <p:nvPr/>
              </p:nvCxnSpPr>
              <p:spPr>
                <a:xfrm>
                  <a:off x="2438400" y="188955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3CD170-9D85-4CD9-8B08-E54F947A96A4}"/>
                    </a:ext>
                  </a:extLst>
                </p:cNvPr>
                <p:cNvCxnSpPr/>
                <p:nvPr/>
              </p:nvCxnSpPr>
              <p:spPr>
                <a:xfrm>
                  <a:off x="2438400" y="2286000"/>
                  <a:ext cx="11430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61D58B80-4371-40F0-866A-644DFE5B1B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000">
                <a:off x="7346315" y="890400"/>
                <a:ext cx="2160000" cy="2160000"/>
              </a:xfrm>
              <a:prstGeom prst="rect">
                <a:avLst/>
              </a:prstGeom>
            </p:spPr>
          </p:pic>
        </p:grpSp>
        <p:pic>
          <p:nvPicPr>
            <p:cNvPr id="31" name="Picture 30">
              <a:extLst>
                <a:ext uri="{FF2B5EF4-FFF2-40B4-BE49-F238E27FC236}">
                  <a16:creationId xmlns:a16="http://schemas.microsoft.com/office/drawing/2014/main" id="{B7DB344B-414E-4B7F-B2E3-CE66E5C36DD2}"/>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6291"/>
                      </a14:imgEffect>
                    </a14:imgLayer>
                  </a14:imgProps>
                </a:ext>
                <a:ext uri="{28A0092B-C50C-407E-A947-70E740481C1C}">
                  <a14:useLocalDpi xmlns:a14="http://schemas.microsoft.com/office/drawing/2010/main" val="0"/>
                </a:ext>
              </a:extLst>
            </a:blip>
            <a:stretch>
              <a:fillRect/>
            </a:stretch>
          </p:blipFill>
          <p:spPr>
            <a:xfrm rot="60000" flipH="1">
              <a:off x="3938589" y="1171800"/>
              <a:ext cx="1800000" cy="1800000"/>
            </a:xfrm>
            <a:prstGeom prst="rect">
              <a:avLst/>
            </a:prstGeom>
          </p:spPr>
        </p:pic>
      </p:grpSp>
    </p:spTree>
    <p:extLst>
      <p:ext uri="{BB962C8B-B14F-4D97-AF65-F5344CB8AC3E}">
        <p14:creationId xmlns:p14="http://schemas.microsoft.com/office/powerpoint/2010/main" val="1781762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78034" y="1603606"/>
            <a:ext cx="5264433" cy="1193788"/>
          </a:xfrm>
          <a:prstGeom prst="rect">
            <a:avLst/>
          </a:prstGeom>
          <a:noFill/>
        </p:spPr>
        <p:txBody>
          <a:bodyPr wrap="square" rtlCol="0">
            <a:spAutoFit/>
          </a:bodyPr>
          <a:lstStyle/>
          <a:p>
            <a:pPr algn="just" defTabSz="914418"/>
            <a:r>
              <a:rPr lang="en-US" sz="786" kern="3000" spc="30" dirty="0">
                <a:solidFill>
                  <a:prstClr val="black">
                    <a:lumMod val="85000"/>
                    <a:lumOff val="15000"/>
                  </a:prstClr>
                </a:solidFill>
                <a:latin typeface="Cambria" pitchFamily="18" charset="0"/>
              </a:rPr>
              <a:t>Since the beginning of 2014, Uber has gone from owning 91 percent* of the U.S. ride-sharing market down to 74.3 percent as of this month</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According to data from Second Measure, a research firm that tracks billions of dollars in anonymized credit card purchases</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The biggest decrease in Uber’s market share happened during the week of Jan. 30, when the #</a:t>
            </a:r>
            <a:r>
              <a:rPr lang="en-US" sz="786" kern="3000" spc="30" dirty="0" err="1">
                <a:solidFill>
                  <a:prstClr val="black">
                    <a:lumMod val="85000"/>
                    <a:lumOff val="15000"/>
                  </a:prstClr>
                </a:solidFill>
                <a:latin typeface="Cambria" pitchFamily="18" charset="0"/>
              </a:rPr>
              <a:t>deleteUber</a:t>
            </a:r>
            <a:r>
              <a:rPr lang="en-US" sz="786" kern="3000" spc="30" dirty="0">
                <a:solidFill>
                  <a:prstClr val="black">
                    <a:lumMod val="85000"/>
                    <a:lumOff val="15000"/>
                  </a:prstClr>
                </a:solidFill>
                <a:latin typeface="Cambria" pitchFamily="18" charset="0"/>
              </a:rPr>
              <a:t> campaign was in full swing</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Customers wielded the hashtag against the company for trying to profit during a protest against Trump’s Muslim ban that included a strike by New York City’s taxi union</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Lyft’s market share has been rising continually in the past year, at the expense of Uber’s</a:t>
            </a:r>
            <a:r>
              <a:rPr lang="en-US" sz="800" dirty="0">
                <a:solidFill>
                  <a:srgbClr val="FF0000"/>
                </a:solidFill>
                <a:latin typeface="Cambria" pitchFamily="18" charset="0"/>
              </a:rPr>
              <a:t> (intext citation). </a:t>
            </a:r>
            <a:r>
              <a:rPr lang="en-US" sz="786" kern="3000" spc="30" dirty="0">
                <a:solidFill>
                  <a:prstClr val="black">
                    <a:lumMod val="85000"/>
                    <a:lumOff val="15000"/>
                  </a:prstClr>
                </a:solidFill>
                <a:latin typeface="Cambria" pitchFamily="18" charset="0"/>
              </a:rPr>
              <a:t>Therefore, our team predicts, at this rate, Lyft’s market share is projected to continue to increase as backlash to Uber continues and the Lyft brand gains more recognition.</a:t>
            </a:r>
          </a:p>
        </p:txBody>
      </p:sp>
      <p:sp>
        <p:nvSpPr>
          <p:cNvPr id="7" name="TextBox 6"/>
          <p:cNvSpPr txBox="1"/>
          <p:nvPr/>
        </p:nvSpPr>
        <p:spPr>
          <a:xfrm>
            <a:off x="1389998" y="1103914"/>
            <a:ext cx="4171469" cy="532197"/>
          </a:xfrm>
          <a:prstGeom prst="rect">
            <a:avLst/>
          </a:prstGeom>
          <a:noFill/>
        </p:spPr>
        <p:txBody>
          <a:bodyPr wrap="square" rtlCol="0">
            <a:spAutoFit/>
          </a:bodyPr>
          <a:lstStyle/>
          <a:p>
            <a:pPr defTabSz="914418"/>
            <a:r>
              <a:rPr lang="en-US" sz="1429" b="1" i="1" kern="3000" spc="30" dirty="0">
                <a:solidFill>
                  <a:prstClr val="black">
                    <a:lumMod val="85000"/>
                    <a:lumOff val="15000"/>
                  </a:prstClr>
                </a:solidFill>
                <a:latin typeface="Cambria" panose="02040503050406030204" pitchFamily="18" charset="0"/>
              </a:rPr>
              <a:t>LYFT WILL INCREASE ITS MARKET SHARE IN THE U.S.</a:t>
            </a:r>
          </a:p>
        </p:txBody>
      </p:sp>
      <p:sp>
        <p:nvSpPr>
          <p:cNvPr id="29" name="TextBox 28"/>
          <p:cNvSpPr txBox="1"/>
          <p:nvPr/>
        </p:nvSpPr>
        <p:spPr>
          <a:xfrm>
            <a:off x="4249011" y="-45660"/>
            <a:ext cx="3751989" cy="646331"/>
          </a:xfrm>
          <a:prstGeom prst="rect">
            <a:avLst/>
          </a:prstGeom>
          <a:noFill/>
        </p:spPr>
        <p:txBody>
          <a:bodyPr wrap="none" rtlCol="0">
            <a:spAutoFit/>
          </a:bodyPr>
          <a:lstStyle/>
          <a:p>
            <a:pPr defTabSz="914418"/>
            <a:r>
              <a:rPr lang="en-US" sz="3600" i="1" spc="-300" dirty="0">
                <a:solidFill>
                  <a:prstClr val="black">
                    <a:lumMod val="85000"/>
                    <a:lumOff val="15000"/>
                  </a:prstClr>
                </a:solidFill>
                <a:latin typeface="Bodoni MT" pitchFamily="18" charset="0"/>
              </a:rPr>
              <a:t>Predictions (continued)</a:t>
            </a:r>
          </a:p>
        </p:txBody>
      </p:sp>
      <p:pic>
        <p:nvPicPr>
          <p:cNvPr id="17" name="Picture 16" descr="A screenshot of text&#10;&#10;Description generated with very high confidence">
            <a:extLst>
              <a:ext uri="{FF2B5EF4-FFF2-40B4-BE49-F238E27FC236}">
                <a16:creationId xmlns:a16="http://schemas.microsoft.com/office/drawing/2014/main" id="{DE331D0A-DA82-4183-B177-66CB1A78A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9408" y="699987"/>
            <a:ext cx="2397492" cy="2118129"/>
          </a:xfrm>
          <a:prstGeom prst="rect">
            <a:avLst/>
          </a:prstGeom>
          <a:ln w="76200">
            <a:noFill/>
          </a:ln>
        </p:spPr>
      </p:pic>
      <p:sp>
        <p:nvSpPr>
          <p:cNvPr id="19" name="TextBox 18">
            <a:extLst>
              <a:ext uri="{FF2B5EF4-FFF2-40B4-BE49-F238E27FC236}">
                <a16:creationId xmlns:a16="http://schemas.microsoft.com/office/drawing/2014/main" id="{F2F0D29C-8B83-4B76-B51A-B9C91F769A2F}"/>
              </a:ext>
            </a:extLst>
          </p:cNvPr>
          <p:cNvSpPr txBox="1"/>
          <p:nvPr/>
        </p:nvSpPr>
        <p:spPr>
          <a:xfrm>
            <a:off x="725432" y="3929743"/>
            <a:ext cx="5217034" cy="822276"/>
          </a:xfrm>
          <a:prstGeom prst="rect">
            <a:avLst/>
          </a:prstGeom>
          <a:noFill/>
        </p:spPr>
        <p:txBody>
          <a:bodyPr wrap="square" rtlCol="0">
            <a:spAutoFit/>
          </a:bodyPr>
          <a:lstStyle/>
          <a:p>
            <a:pPr algn="just" defTabSz="914418"/>
            <a:r>
              <a:rPr lang="en-US" sz="786" kern="3000" spc="30" dirty="0">
                <a:solidFill>
                  <a:prstClr val="black">
                    <a:lumMod val="85000"/>
                    <a:lumOff val="15000"/>
                  </a:prstClr>
                </a:solidFill>
                <a:latin typeface="Cambria" pitchFamily="18" charset="0"/>
              </a:rPr>
              <a:t>Uber has faced lawsuits, the allegations of sexual harassment in the workplace, self-driving car mishaps. It’s perception in the market has been negative</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and there is a high cost to a bad reputation</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Uber was banned from operating in London because of all these reasons</a:t>
            </a:r>
            <a:r>
              <a:rPr lang="en-US" sz="800" dirty="0">
                <a:solidFill>
                  <a:srgbClr val="FF0000"/>
                </a:solidFill>
                <a:latin typeface="Cambria" pitchFamily="18" charset="0"/>
              </a:rPr>
              <a:t> (intext citation)</a:t>
            </a:r>
            <a:r>
              <a:rPr lang="en-US" sz="786" kern="3000" spc="30" dirty="0">
                <a:solidFill>
                  <a:prstClr val="black">
                    <a:lumMod val="85000"/>
                    <a:lumOff val="15000"/>
                  </a:prstClr>
                </a:solidFill>
                <a:latin typeface="Cambria" pitchFamily="18" charset="0"/>
              </a:rPr>
              <a:t>. Uber’s negative reputation opens up opportunities for Lyft to strategically enter those markets to gain a competitive (and exclusive) advantage over Uber. Thus, at this rate, it is predicted that Uber’s reputation will continue to be liability.</a:t>
            </a:r>
          </a:p>
        </p:txBody>
      </p:sp>
      <p:sp>
        <p:nvSpPr>
          <p:cNvPr id="22" name="TextBox 21">
            <a:extLst>
              <a:ext uri="{FF2B5EF4-FFF2-40B4-BE49-F238E27FC236}">
                <a16:creationId xmlns:a16="http://schemas.microsoft.com/office/drawing/2014/main" id="{0A3E41B3-F844-4741-A5CD-60B41B248D45}"/>
              </a:ext>
            </a:extLst>
          </p:cNvPr>
          <p:cNvSpPr txBox="1"/>
          <p:nvPr/>
        </p:nvSpPr>
        <p:spPr>
          <a:xfrm>
            <a:off x="1268856" y="3461174"/>
            <a:ext cx="4827144" cy="312265"/>
          </a:xfrm>
          <a:prstGeom prst="rect">
            <a:avLst/>
          </a:prstGeom>
          <a:noFill/>
        </p:spPr>
        <p:txBody>
          <a:bodyPr wrap="square" rtlCol="0">
            <a:spAutoFit/>
          </a:bodyPr>
          <a:lstStyle/>
          <a:p>
            <a:pPr defTabSz="914418"/>
            <a:r>
              <a:rPr lang="en-US" sz="1429" b="1" i="1" kern="3000" spc="30" dirty="0">
                <a:solidFill>
                  <a:prstClr val="black">
                    <a:lumMod val="85000"/>
                    <a:lumOff val="15000"/>
                  </a:prstClr>
                </a:solidFill>
                <a:latin typeface="Cambria" panose="02040503050406030204" pitchFamily="18" charset="0"/>
              </a:rPr>
              <a:t>UBER’S REPUTATION WILL BE A LIABILITY</a:t>
            </a:r>
          </a:p>
        </p:txBody>
      </p:sp>
      <p:sp>
        <p:nvSpPr>
          <p:cNvPr id="24" name="Oval 23">
            <a:extLst>
              <a:ext uri="{FF2B5EF4-FFF2-40B4-BE49-F238E27FC236}">
                <a16:creationId xmlns:a16="http://schemas.microsoft.com/office/drawing/2014/main" id="{D01BE9A2-3DE8-44EC-975C-CFF759321BB3}"/>
              </a:ext>
            </a:extLst>
          </p:cNvPr>
          <p:cNvSpPr/>
          <p:nvPr/>
        </p:nvSpPr>
        <p:spPr>
          <a:xfrm>
            <a:off x="678034" y="983366"/>
            <a:ext cx="618031" cy="576545"/>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8"/>
            <a:endParaRPr lang="en-US" sz="2000" i="1" spc="-150" dirty="0">
              <a:solidFill>
                <a:prstClr val="white"/>
              </a:solidFill>
              <a:latin typeface="Bodoni MT" pitchFamily="18" charset="0"/>
            </a:endParaRPr>
          </a:p>
        </p:txBody>
      </p:sp>
      <p:sp>
        <p:nvSpPr>
          <p:cNvPr id="25" name="TextBox 24">
            <a:extLst>
              <a:ext uri="{FF2B5EF4-FFF2-40B4-BE49-F238E27FC236}">
                <a16:creationId xmlns:a16="http://schemas.microsoft.com/office/drawing/2014/main" id="{448C05E7-2ABF-4AB1-98A5-083951ADD034}"/>
              </a:ext>
            </a:extLst>
          </p:cNvPr>
          <p:cNvSpPr txBox="1"/>
          <p:nvPr/>
        </p:nvSpPr>
        <p:spPr>
          <a:xfrm>
            <a:off x="532266" y="1012862"/>
            <a:ext cx="909564" cy="461665"/>
          </a:xfrm>
          <a:prstGeom prst="rect">
            <a:avLst/>
          </a:prstGeom>
          <a:noFill/>
        </p:spPr>
        <p:txBody>
          <a:bodyPr wrap="square" rtlCol="0">
            <a:spAutoFit/>
          </a:bodyPr>
          <a:lstStyle/>
          <a:p>
            <a:pPr algn="ctr" defTabSz="914418"/>
            <a:r>
              <a:rPr lang="en-US" sz="2400" b="1" spc="-150" dirty="0">
                <a:solidFill>
                  <a:prstClr val="white">
                    <a:lumMod val="95000"/>
                  </a:prstClr>
                </a:solidFill>
                <a:latin typeface="Liberation Sans" pitchFamily="34" charset="0"/>
              </a:rPr>
              <a:t>03</a:t>
            </a:r>
            <a:endParaRPr lang="en-US" sz="2400" b="1" kern="3000" spc="-150" dirty="0">
              <a:solidFill>
                <a:prstClr val="white">
                  <a:lumMod val="95000"/>
                </a:prstClr>
              </a:solidFill>
              <a:latin typeface="Liberation Sans" pitchFamily="34" charset="0"/>
            </a:endParaRPr>
          </a:p>
        </p:txBody>
      </p:sp>
      <p:sp>
        <p:nvSpPr>
          <p:cNvPr id="26" name="Oval 25">
            <a:extLst>
              <a:ext uri="{FF2B5EF4-FFF2-40B4-BE49-F238E27FC236}">
                <a16:creationId xmlns:a16="http://schemas.microsoft.com/office/drawing/2014/main" id="{D6C4A86E-D0D3-4BD8-A533-0281C6CA586F}"/>
              </a:ext>
            </a:extLst>
          </p:cNvPr>
          <p:cNvSpPr/>
          <p:nvPr/>
        </p:nvSpPr>
        <p:spPr>
          <a:xfrm>
            <a:off x="642148" y="3386648"/>
            <a:ext cx="589688" cy="517168"/>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8"/>
            <a:endParaRPr lang="en-US" sz="2000" i="1" spc="-150" dirty="0">
              <a:solidFill>
                <a:prstClr val="white"/>
              </a:solidFill>
              <a:latin typeface="Bodoni MT" pitchFamily="18" charset="0"/>
            </a:endParaRPr>
          </a:p>
        </p:txBody>
      </p:sp>
      <p:sp>
        <p:nvSpPr>
          <p:cNvPr id="27" name="TextBox 26">
            <a:extLst>
              <a:ext uri="{FF2B5EF4-FFF2-40B4-BE49-F238E27FC236}">
                <a16:creationId xmlns:a16="http://schemas.microsoft.com/office/drawing/2014/main" id="{95797929-8B54-4237-B1F3-8B6B6538AB7A}"/>
              </a:ext>
            </a:extLst>
          </p:cNvPr>
          <p:cNvSpPr txBox="1"/>
          <p:nvPr/>
        </p:nvSpPr>
        <p:spPr>
          <a:xfrm>
            <a:off x="496381" y="3404314"/>
            <a:ext cx="867851" cy="461665"/>
          </a:xfrm>
          <a:prstGeom prst="rect">
            <a:avLst/>
          </a:prstGeom>
          <a:noFill/>
        </p:spPr>
        <p:txBody>
          <a:bodyPr wrap="square" rtlCol="0">
            <a:spAutoFit/>
          </a:bodyPr>
          <a:lstStyle/>
          <a:p>
            <a:pPr algn="ctr" defTabSz="914418"/>
            <a:r>
              <a:rPr lang="en-US" sz="2400" b="1" spc="-150" dirty="0">
                <a:solidFill>
                  <a:prstClr val="white">
                    <a:lumMod val="95000"/>
                  </a:prstClr>
                </a:solidFill>
                <a:latin typeface="Liberation Sans" pitchFamily="34" charset="0"/>
              </a:rPr>
              <a:t>04</a:t>
            </a:r>
            <a:endParaRPr lang="en-US" sz="2400" b="1" kern="3000" spc="-150" dirty="0">
              <a:solidFill>
                <a:prstClr val="white">
                  <a:lumMod val="95000"/>
                </a:prstClr>
              </a:solidFill>
              <a:latin typeface="Liberation Sans" pitchFamily="34" charset="0"/>
            </a:endParaRPr>
          </a:p>
        </p:txBody>
      </p:sp>
      <p:sp>
        <p:nvSpPr>
          <p:cNvPr id="13" name="Rectangle 12">
            <a:extLst>
              <a:ext uri="{FF2B5EF4-FFF2-40B4-BE49-F238E27FC236}">
                <a16:creationId xmlns:a16="http://schemas.microsoft.com/office/drawing/2014/main" id="{238B31FC-35F0-4836-B14E-860216996613}"/>
              </a:ext>
            </a:extLst>
          </p:cNvPr>
          <p:cNvSpPr/>
          <p:nvPr/>
        </p:nvSpPr>
        <p:spPr>
          <a:xfrm>
            <a:off x="561522" y="799094"/>
            <a:ext cx="5452475" cy="2146309"/>
          </a:xfrm>
          <a:prstGeom prst="rect">
            <a:avLst/>
          </a:prstGeom>
          <a:noFill/>
          <a:ln w="76200">
            <a:solidFill>
              <a:srgbClr val="FF0066"/>
            </a:solidFill>
          </a:ln>
        </p:spPr>
        <p:txBody>
          <a:bodyPr wrap="square" rtlCol="0" anchor="ctr">
            <a:spAutoFit/>
          </a:bodyPr>
          <a:lstStyle/>
          <a:p>
            <a:pPr algn="ctr"/>
            <a:endParaRPr lang="en-US" sz="2000" i="1" kern="3000" spc="-107" dirty="0">
              <a:solidFill>
                <a:schemeClr val="bg1"/>
              </a:solidFill>
              <a:latin typeface="Bodoni MT" pitchFamily="18" charset="0"/>
            </a:endParaRPr>
          </a:p>
        </p:txBody>
      </p:sp>
      <p:sp>
        <p:nvSpPr>
          <p:cNvPr id="14" name="Rectangle 13">
            <a:extLst>
              <a:ext uri="{FF2B5EF4-FFF2-40B4-BE49-F238E27FC236}">
                <a16:creationId xmlns:a16="http://schemas.microsoft.com/office/drawing/2014/main" id="{0F7CF264-5D22-45A5-B919-19A2906026E8}"/>
              </a:ext>
            </a:extLst>
          </p:cNvPr>
          <p:cNvSpPr/>
          <p:nvPr/>
        </p:nvSpPr>
        <p:spPr>
          <a:xfrm>
            <a:off x="561520" y="3253171"/>
            <a:ext cx="5452475" cy="1623629"/>
          </a:xfrm>
          <a:prstGeom prst="rect">
            <a:avLst/>
          </a:prstGeom>
          <a:noFill/>
          <a:ln w="76200">
            <a:solidFill>
              <a:srgbClr val="FF0066"/>
            </a:solidFill>
          </a:ln>
        </p:spPr>
        <p:txBody>
          <a:bodyPr wrap="square" rtlCol="0" anchor="ctr">
            <a:spAutoFit/>
          </a:bodyPr>
          <a:lstStyle/>
          <a:p>
            <a:pPr algn="ctr"/>
            <a:endParaRPr lang="en-US" sz="2000" i="1" kern="3000" spc="-107" dirty="0">
              <a:solidFill>
                <a:schemeClr val="bg1"/>
              </a:solidFill>
              <a:latin typeface="Bodoni MT" pitchFamily="18" charset="0"/>
            </a:endParaRPr>
          </a:p>
        </p:txBody>
      </p:sp>
      <p:sp>
        <p:nvSpPr>
          <p:cNvPr id="15" name="TextBox 14">
            <a:extLst>
              <a:ext uri="{FF2B5EF4-FFF2-40B4-BE49-F238E27FC236}">
                <a16:creationId xmlns:a16="http://schemas.microsoft.com/office/drawing/2014/main" id="{21F22028-3139-4DC1-9829-E31807F16702}"/>
              </a:ext>
            </a:extLst>
          </p:cNvPr>
          <p:cNvSpPr txBox="1"/>
          <p:nvPr/>
        </p:nvSpPr>
        <p:spPr>
          <a:xfrm>
            <a:off x="704648" y="5869475"/>
            <a:ext cx="5371713" cy="455125"/>
          </a:xfrm>
          <a:prstGeom prst="rect">
            <a:avLst/>
          </a:prstGeom>
          <a:noFill/>
        </p:spPr>
        <p:txBody>
          <a:bodyPr wrap="square" rtlCol="0">
            <a:spAutoFit/>
          </a:bodyPr>
          <a:lstStyle/>
          <a:p>
            <a:pPr defTabSz="914418"/>
            <a:r>
              <a:rPr lang="en-IN" sz="786" dirty="0">
                <a:solidFill>
                  <a:prstClr val="black"/>
                </a:solidFill>
                <a:latin typeface="Calibri"/>
              </a:rPr>
              <a:t>As of now, both companies are being run by private investors who have a lot of say in the way the company operate. Once both the companies go public, a lot of dynamics will change. For example…</a:t>
            </a:r>
          </a:p>
          <a:p>
            <a:pPr defTabSz="914418"/>
            <a:endParaRPr lang="en-IN" sz="786" dirty="0">
              <a:solidFill>
                <a:prstClr val="black"/>
              </a:solidFill>
              <a:latin typeface="Calibri"/>
            </a:endParaRPr>
          </a:p>
        </p:txBody>
      </p:sp>
      <p:sp>
        <p:nvSpPr>
          <p:cNvPr id="16" name="TextBox 15">
            <a:extLst>
              <a:ext uri="{FF2B5EF4-FFF2-40B4-BE49-F238E27FC236}">
                <a16:creationId xmlns:a16="http://schemas.microsoft.com/office/drawing/2014/main" id="{6A639C55-3596-45CA-AB61-D4590D62100A}"/>
              </a:ext>
            </a:extLst>
          </p:cNvPr>
          <p:cNvSpPr txBox="1"/>
          <p:nvPr/>
        </p:nvSpPr>
        <p:spPr>
          <a:xfrm>
            <a:off x="1407153" y="5392046"/>
            <a:ext cx="4906562" cy="312265"/>
          </a:xfrm>
          <a:prstGeom prst="rect">
            <a:avLst/>
          </a:prstGeom>
          <a:noFill/>
        </p:spPr>
        <p:txBody>
          <a:bodyPr wrap="square" rtlCol="0">
            <a:spAutoFit/>
          </a:bodyPr>
          <a:lstStyle/>
          <a:p>
            <a:pPr defTabSz="914418"/>
            <a:r>
              <a:rPr lang="en-US" sz="1429" b="1" i="1" kern="3000" spc="30" dirty="0">
                <a:solidFill>
                  <a:prstClr val="black">
                    <a:lumMod val="85000"/>
                    <a:lumOff val="15000"/>
                  </a:prstClr>
                </a:solidFill>
                <a:latin typeface="Cambria" panose="02040503050406030204" pitchFamily="18" charset="0"/>
              </a:rPr>
              <a:t>BOTH COMPANIES WILL GO PUBLIC</a:t>
            </a:r>
          </a:p>
        </p:txBody>
      </p:sp>
      <p:sp>
        <p:nvSpPr>
          <p:cNvPr id="18" name="Oval 17">
            <a:extLst>
              <a:ext uri="{FF2B5EF4-FFF2-40B4-BE49-F238E27FC236}">
                <a16:creationId xmlns:a16="http://schemas.microsoft.com/office/drawing/2014/main" id="{072AF02C-230C-49B5-913E-D283CDBEC9DD}"/>
              </a:ext>
            </a:extLst>
          </p:cNvPr>
          <p:cNvSpPr/>
          <p:nvPr/>
        </p:nvSpPr>
        <p:spPr>
          <a:xfrm>
            <a:off x="725431" y="5259875"/>
            <a:ext cx="618031" cy="576545"/>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8"/>
            <a:endParaRPr lang="en-US" sz="2000" i="1" spc="-150" dirty="0">
              <a:solidFill>
                <a:prstClr val="white"/>
              </a:solidFill>
              <a:latin typeface="Bodoni MT" pitchFamily="18" charset="0"/>
            </a:endParaRPr>
          </a:p>
        </p:txBody>
      </p:sp>
      <p:sp>
        <p:nvSpPr>
          <p:cNvPr id="20" name="TextBox 19">
            <a:extLst>
              <a:ext uri="{FF2B5EF4-FFF2-40B4-BE49-F238E27FC236}">
                <a16:creationId xmlns:a16="http://schemas.microsoft.com/office/drawing/2014/main" id="{A3A29E61-AFDC-4B4D-AA7E-A999E2D52B46}"/>
              </a:ext>
            </a:extLst>
          </p:cNvPr>
          <p:cNvSpPr txBox="1"/>
          <p:nvPr/>
        </p:nvSpPr>
        <p:spPr>
          <a:xfrm>
            <a:off x="579663" y="5289371"/>
            <a:ext cx="909564" cy="461665"/>
          </a:xfrm>
          <a:prstGeom prst="rect">
            <a:avLst/>
          </a:prstGeom>
          <a:noFill/>
        </p:spPr>
        <p:txBody>
          <a:bodyPr wrap="square" rtlCol="0">
            <a:spAutoFit/>
          </a:bodyPr>
          <a:lstStyle/>
          <a:p>
            <a:pPr algn="ctr" defTabSz="914418"/>
            <a:r>
              <a:rPr lang="en-US" sz="2400" b="1" spc="-150" dirty="0">
                <a:solidFill>
                  <a:prstClr val="white">
                    <a:lumMod val="95000"/>
                  </a:prstClr>
                </a:solidFill>
                <a:latin typeface="Liberation Sans" pitchFamily="34" charset="0"/>
              </a:rPr>
              <a:t>05</a:t>
            </a:r>
            <a:endParaRPr lang="en-US" sz="2400" b="1" kern="3000" spc="-150" dirty="0">
              <a:solidFill>
                <a:prstClr val="white">
                  <a:lumMod val="95000"/>
                </a:prstClr>
              </a:solidFill>
              <a:latin typeface="Liberation Sans" pitchFamily="34" charset="0"/>
            </a:endParaRPr>
          </a:p>
        </p:txBody>
      </p:sp>
      <p:sp>
        <p:nvSpPr>
          <p:cNvPr id="21" name="Rectangle 20">
            <a:extLst>
              <a:ext uri="{FF2B5EF4-FFF2-40B4-BE49-F238E27FC236}">
                <a16:creationId xmlns:a16="http://schemas.microsoft.com/office/drawing/2014/main" id="{FAEC732F-BDF2-4397-8BB4-ECB953BF3A59}"/>
              </a:ext>
            </a:extLst>
          </p:cNvPr>
          <p:cNvSpPr/>
          <p:nvPr/>
        </p:nvSpPr>
        <p:spPr>
          <a:xfrm>
            <a:off x="597740" y="5143758"/>
            <a:ext cx="5498260" cy="1123049"/>
          </a:xfrm>
          <a:prstGeom prst="rect">
            <a:avLst/>
          </a:prstGeom>
          <a:noFill/>
          <a:ln w="76200">
            <a:solidFill>
              <a:srgbClr val="FF0066"/>
            </a:solidFill>
          </a:ln>
        </p:spPr>
        <p:txBody>
          <a:bodyPr wrap="square" rtlCol="0" anchor="ctr">
            <a:spAutoFit/>
          </a:bodyPr>
          <a:lstStyle/>
          <a:p>
            <a:pPr algn="ctr"/>
            <a:endParaRPr lang="en-US" sz="2000" i="1" kern="3000" spc="-107" dirty="0">
              <a:solidFill>
                <a:schemeClr val="bg1"/>
              </a:solidFill>
              <a:latin typeface="Bodoni MT" pitchFamily="18" charset="0"/>
            </a:endParaRPr>
          </a:p>
        </p:txBody>
      </p:sp>
      <p:pic>
        <p:nvPicPr>
          <p:cNvPr id="28" name="Picture 27">
            <a:extLst>
              <a:ext uri="{FF2B5EF4-FFF2-40B4-BE49-F238E27FC236}">
                <a16:creationId xmlns:a16="http://schemas.microsoft.com/office/drawing/2014/main" id="{D3CB30EB-2EED-45E2-8E22-5DEE5F8A7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2055" y="4787614"/>
            <a:ext cx="3652935" cy="1081174"/>
          </a:xfrm>
          <a:prstGeom prst="rect">
            <a:avLst/>
          </a:prstGeom>
          <a:ln w="3175">
            <a:solidFill>
              <a:schemeClr val="tx1"/>
            </a:solidFill>
          </a:ln>
        </p:spPr>
      </p:pic>
      <p:pic>
        <p:nvPicPr>
          <p:cNvPr id="30" name="Picture 29" descr="A screenshot of a cell phone&#10;&#10;Description generated with high confidence">
            <a:extLst>
              <a:ext uri="{FF2B5EF4-FFF2-40B4-BE49-F238E27FC236}">
                <a16:creationId xmlns:a16="http://schemas.microsoft.com/office/drawing/2014/main" id="{043A6B64-4037-4801-9B47-9A7CDC1DB5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47026" y="5260574"/>
            <a:ext cx="3615173" cy="1216426"/>
          </a:xfrm>
          <a:prstGeom prst="rect">
            <a:avLst/>
          </a:prstGeom>
          <a:ln w="3175">
            <a:solidFill>
              <a:schemeClr val="tx1"/>
            </a:solidFill>
          </a:ln>
        </p:spPr>
      </p:pic>
      <p:sp>
        <p:nvSpPr>
          <p:cNvPr id="2" name="TextBox 1">
            <a:extLst>
              <a:ext uri="{FF2B5EF4-FFF2-40B4-BE49-F238E27FC236}">
                <a16:creationId xmlns:a16="http://schemas.microsoft.com/office/drawing/2014/main" id="{3EBD13C3-305A-4905-BAA2-F202FDEE7D1C}"/>
              </a:ext>
            </a:extLst>
          </p:cNvPr>
          <p:cNvSpPr txBox="1"/>
          <p:nvPr/>
        </p:nvSpPr>
        <p:spPr>
          <a:xfrm>
            <a:off x="7677589" y="3391729"/>
            <a:ext cx="3078792" cy="751872"/>
          </a:xfrm>
          <a:prstGeom prst="rect">
            <a:avLst/>
          </a:prstGeom>
          <a:noFill/>
        </p:spPr>
        <p:txBody>
          <a:bodyPr wrap="none" rtlCol="0">
            <a:spAutoFit/>
          </a:bodyPr>
          <a:lstStyle/>
          <a:p>
            <a:r>
              <a:rPr lang="en-US" sz="4286" b="1" dirty="0"/>
              <a:t>#</a:t>
            </a:r>
            <a:r>
              <a:rPr lang="en-US" sz="4286" b="1" dirty="0" err="1"/>
              <a:t>DeleteUber</a:t>
            </a:r>
            <a:endParaRPr lang="en-US" sz="4286" b="1" dirty="0"/>
          </a:p>
        </p:txBody>
      </p:sp>
    </p:spTree>
    <p:extLst>
      <p:ext uri="{BB962C8B-B14F-4D97-AF65-F5344CB8AC3E}">
        <p14:creationId xmlns:p14="http://schemas.microsoft.com/office/powerpoint/2010/main" val="15780725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95400" y="786110"/>
            <a:ext cx="9601200" cy="5386090"/>
          </a:xfrm>
          <a:prstGeom prst="rect">
            <a:avLst/>
          </a:prstGeom>
          <a:noFill/>
          <a:effectLst>
            <a:outerShdw blurRad="50800" dist="279400" dir="1680000" sx="200000" sy="200000" algn="ctr" rotWithShape="0">
              <a:schemeClr val="tx1">
                <a:lumMod val="95000"/>
                <a:lumOff val="5000"/>
              </a:schemeClr>
            </a:outerShdw>
          </a:effectLst>
        </p:spPr>
        <p:txBody>
          <a:bodyPr wrap="square" rtlCol="0">
            <a:spAutoFit/>
          </a:bodyPr>
          <a:lstStyle/>
          <a:p>
            <a:pPr algn="just"/>
            <a:r>
              <a:rPr lang="en-US" sz="2000" kern="3000" spc="30" dirty="0">
                <a:solidFill>
                  <a:schemeClr val="bg1">
                    <a:lumMod val="65000"/>
                  </a:schemeClr>
                </a:solidFill>
                <a:effectLst>
                  <a:innerShdw blurRad="139700" dir="1620000">
                    <a:prstClr val="black">
                      <a:alpha val="5000"/>
                    </a:prstClr>
                  </a:innerShdw>
                </a:effectLst>
                <a:latin typeface="Cambria" panose="02040503050406030204" pitchFamily="18" charset="0"/>
              </a:rPr>
              <a:t>Introduction</a:t>
            </a:r>
          </a:p>
          <a:p>
            <a:pPr algn="just"/>
            <a:endParaRPr lang="en-US" sz="1100" kern="3000" spc="30" dirty="0">
              <a:solidFill>
                <a:schemeClr val="bg1">
                  <a:lumMod val="65000"/>
                </a:schemeClr>
              </a:solidFill>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Uber has been in the media for its questionable business practices. While Lyft, on the other hand, has not had as much negative publicity. The case study team was intrigued by how the public perception and ethics played into shaping the top two (U.S.) rideshare companies’ business strategies. Furthermore, the team was interested in exploring the impact ethics had on the businesses themselves. </a:t>
            </a:r>
          </a:p>
          <a:p>
            <a:pPr algn="just"/>
            <a:endParaRPr lang="en-US" sz="1100" kern="3000" spc="30" dirty="0">
              <a:solidFill>
                <a:schemeClr val="bg1">
                  <a:lumMod val="65000"/>
                </a:schemeClr>
              </a:solidFill>
              <a:effectLst>
                <a:innerShdw blurRad="139700" dir="1620000">
                  <a:prstClr val="black">
                    <a:alpha val="5000"/>
                  </a:prstClr>
                </a:innerShdw>
              </a:effectLst>
              <a:latin typeface="Cambria" panose="02040503050406030204" pitchFamily="18" charset="0"/>
            </a:endParaRPr>
          </a:p>
          <a:p>
            <a:pPr algn="just"/>
            <a:r>
              <a:rPr lang="en-US" sz="2000" kern="3000" spc="30" dirty="0">
                <a:solidFill>
                  <a:schemeClr val="bg1">
                    <a:lumMod val="65000"/>
                  </a:schemeClr>
                </a:solidFill>
                <a:effectLst>
                  <a:innerShdw blurRad="139700" dir="1620000">
                    <a:prstClr val="black">
                      <a:alpha val="5000"/>
                    </a:prstClr>
                  </a:innerShdw>
                </a:effectLst>
                <a:latin typeface="Cambria" panose="02040503050406030204" pitchFamily="18" charset="0"/>
              </a:rPr>
              <a:t>Purpose</a:t>
            </a:r>
          </a:p>
          <a:p>
            <a:pPr algn="just"/>
            <a:endParaRPr lang="en-US" sz="1100" kern="3000" spc="30" dirty="0">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The purpose of the case study is to compare Uber and Lyft’s internal and external factors, and future goals to evaluate which will be operating in the next 5 years.</a:t>
            </a:r>
          </a:p>
          <a:p>
            <a:pPr algn="just"/>
            <a:endParaRPr lang="en-US" sz="1100" kern="3000" spc="30" dirty="0">
              <a:effectLst>
                <a:innerShdw blurRad="139700" dir="1620000">
                  <a:prstClr val="black">
                    <a:alpha val="5000"/>
                  </a:prstClr>
                </a:innerShdw>
              </a:effectLst>
              <a:latin typeface="Cambria" panose="02040503050406030204" pitchFamily="18" charset="0"/>
            </a:endParaRPr>
          </a:p>
          <a:p>
            <a:pPr algn="just"/>
            <a:r>
              <a:rPr lang="en-US" sz="2000" kern="3000" spc="30" dirty="0">
                <a:solidFill>
                  <a:schemeClr val="bg1">
                    <a:lumMod val="65000"/>
                  </a:schemeClr>
                </a:solidFill>
                <a:effectLst>
                  <a:innerShdw blurRad="139700" dir="1620000">
                    <a:prstClr val="black">
                      <a:alpha val="5000"/>
                    </a:prstClr>
                  </a:innerShdw>
                </a:effectLst>
                <a:latin typeface="Cambria" panose="02040503050406030204" pitchFamily="18" charset="0"/>
              </a:rPr>
              <a:t>Findings</a:t>
            </a:r>
          </a:p>
          <a:p>
            <a:pPr algn="just"/>
            <a:endParaRPr lang="en-US" sz="1100" kern="3000" spc="30" dirty="0">
              <a:solidFill>
                <a:schemeClr val="bg1">
                  <a:lumMod val="65000"/>
                </a:schemeClr>
              </a:solidFill>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The team conducted PEST Analysis; Porter’s Five Forces; and evaluation of both company’s corporate social responsibility, structure, leadership, and culture. Based on the current state of each company, the team predicts that both will be operating in the next 5 years while Uber still maintains the lead and the majority of the market shares.</a:t>
            </a:r>
          </a:p>
          <a:p>
            <a:pPr algn="just"/>
            <a:endParaRPr lang="en-US" sz="1100" kern="3000" spc="30" dirty="0">
              <a:solidFill>
                <a:schemeClr val="bg1">
                  <a:lumMod val="65000"/>
                </a:schemeClr>
              </a:solidFill>
              <a:effectLst>
                <a:innerShdw blurRad="139700" dir="1620000">
                  <a:prstClr val="black">
                    <a:alpha val="5000"/>
                  </a:prstClr>
                </a:innerShdw>
              </a:effectLst>
              <a:latin typeface="Cambria" panose="02040503050406030204" pitchFamily="18" charset="0"/>
            </a:endParaRPr>
          </a:p>
          <a:p>
            <a:pPr algn="just"/>
            <a:r>
              <a:rPr lang="en-US" sz="2000" kern="3000" spc="30" dirty="0">
                <a:solidFill>
                  <a:schemeClr val="bg1">
                    <a:lumMod val="65000"/>
                  </a:schemeClr>
                </a:solidFill>
                <a:effectLst>
                  <a:innerShdw blurRad="139700" dir="1620000">
                    <a:prstClr val="black">
                      <a:alpha val="5000"/>
                    </a:prstClr>
                  </a:innerShdw>
                </a:effectLst>
                <a:latin typeface="Cambria" panose="02040503050406030204" pitchFamily="18" charset="0"/>
              </a:rPr>
              <a:t>Recommendations</a:t>
            </a:r>
          </a:p>
          <a:p>
            <a:pPr algn="just"/>
            <a:endParaRPr lang="en-US" sz="1100" kern="3000" spc="30" dirty="0">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The team acknowledges there will still be a gap, however, the following recommendations are for the purposes of future planning. The goal of the recommendations is to avoid the presented predictions based on current data and analysis. </a:t>
            </a:r>
          </a:p>
          <a:p>
            <a:pPr algn="just"/>
            <a:endParaRPr lang="en-US" sz="1100" kern="3000" spc="30" dirty="0">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The recommendations for Uber are to: 1) replace current Chairman, 2) provide ethics business practices training to all employees, 3) remove stacked ranking system with 360 feedback system.</a:t>
            </a:r>
          </a:p>
          <a:p>
            <a:pPr algn="just"/>
            <a:endParaRPr lang="en-US" sz="1100" kern="3000" spc="30" dirty="0">
              <a:effectLst>
                <a:innerShdw blurRad="139700" dir="1620000">
                  <a:prstClr val="black">
                    <a:alpha val="5000"/>
                  </a:prstClr>
                </a:innerShdw>
              </a:effectLst>
              <a:latin typeface="Cambria" panose="02040503050406030204" pitchFamily="18" charset="0"/>
            </a:endParaRPr>
          </a:p>
          <a:p>
            <a:pPr algn="just"/>
            <a:r>
              <a:rPr lang="en-US" sz="1100" kern="3000" spc="30" dirty="0">
                <a:effectLst>
                  <a:innerShdw blurRad="139700" dir="1620000">
                    <a:prstClr val="black">
                      <a:alpha val="5000"/>
                    </a:prstClr>
                  </a:innerShdw>
                </a:effectLst>
                <a:latin typeface="Cambria" panose="02040503050406030204" pitchFamily="18" charset="0"/>
              </a:rPr>
              <a:t>The recommendations for Lyft are to: 1) create a third part ethics committee, 3) specifically target areas where Uber has been explicitly rejected, 3) create strategic partnerships with companies with similar values.</a:t>
            </a:r>
          </a:p>
          <a:p>
            <a:pPr algn="just"/>
            <a:endParaRPr lang="en-US" sz="1100" kern="3000" spc="30" dirty="0">
              <a:effectLst>
                <a:innerShdw blurRad="139700" dir="1620000">
                  <a:prstClr val="black">
                    <a:alpha val="5000"/>
                  </a:prstClr>
                </a:innerShdw>
              </a:effectLst>
              <a:latin typeface="Cambria" panose="02040503050406030204" pitchFamily="18" charset="0"/>
            </a:endParaRPr>
          </a:p>
        </p:txBody>
      </p:sp>
      <p:sp>
        <p:nvSpPr>
          <p:cNvPr id="13" name="Rectangle 12">
            <a:extLst>
              <a:ext uri="{FF2B5EF4-FFF2-40B4-BE49-F238E27FC236}">
                <a16:creationId xmlns:a16="http://schemas.microsoft.com/office/drawing/2014/main" id="{8DEC9D66-A6B7-4991-8180-918684A24240}"/>
              </a:ext>
            </a:extLst>
          </p:cNvPr>
          <p:cNvSpPr/>
          <p:nvPr/>
        </p:nvSpPr>
        <p:spPr>
          <a:xfrm>
            <a:off x="4020089" y="39469"/>
            <a:ext cx="4133311" cy="646331"/>
          </a:xfrm>
          <a:prstGeom prst="rect">
            <a:avLst/>
          </a:prstGeom>
        </p:spPr>
        <p:txBody>
          <a:bodyPr wrap="none">
            <a:spAutoFit/>
          </a:bodyPr>
          <a:lstStyle/>
          <a:p>
            <a:r>
              <a:rPr lang="en-US" sz="3600" dirty="0">
                <a:solidFill>
                  <a:schemeClr val="tx1">
                    <a:lumMod val="85000"/>
                    <a:lumOff val="15000"/>
                  </a:schemeClr>
                </a:solidFill>
                <a:latin typeface="Bodoni MT" panose="02070603080606020203" pitchFamily="18" charset="0"/>
              </a:rPr>
              <a:t>Executive Summary</a:t>
            </a:r>
          </a:p>
        </p:txBody>
      </p:sp>
      <p:sp>
        <p:nvSpPr>
          <p:cNvPr id="15" name="Parallelogram 14">
            <a:extLst>
              <a:ext uri="{FF2B5EF4-FFF2-40B4-BE49-F238E27FC236}">
                <a16:creationId xmlns:a16="http://schemas.microsoft.com/office/drawing/2014/main" id="{FC79438F-74C6-4317-B015-E602395C01E5}"/>
              </a:ext>
            </a:extLst>
          </p:cNvPr>
          <p:cNvSpPr/>
          <p:nvPr/>
        </p:nvSpPr>
        <p:spPr>
          <a:xfrm>
            <a:off x="7086600" y="0"/>
            <a:ext cx="4572000" cy="5105400"/>
          </a:xfrm>
          <a:prstGeom prst="parallelogram">
            <a:avLst>
              <a:gd name="adj" fmla="val 50589"/>
            </a:avLst>
          </a:prstGeom>
          <a:solidFill>
            <a:srgbClr val="FF0066">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084939EB-5371-46A6-A2B3-F353350E449A}"/>
              </a:ext>
            </a:extLst>
          </p:cNvPr>
          <p:cNvSpPr/>
          <p:nvPr/>
        </p:nvSpPr>
        <p:spPr>
          <a:xfrm>
            <a:off x="5676900" y="4851277"/>
            <a:ext cx="1801761" cy="2011967"/>
          </a:xfrm>
          <a:prstGeom prst="parallelogram">
            <a:avLst>
              <a:gd name="adj" fmla="val 50589"/>
            </a:avLst>
          </a:prstGeom>
          <a:solidFill>
            <a:srgbClr val="FF0066">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CF249E62-C9F6-4AB3-8F9A-6C169000F47A}"/>
              </a:ext>
            </a:extLst>
          </p:cNvPr>
          <p:cNvSpPr/>
          <p:nvPr/>
        </p:nvSpPr>
        <p:spPr>
          <a:xfrm>
            <a:off x="6030861" y="4697186"/>
            <a:ext cx="560439" cy="1094014"/>
          </a:xfrm>
          <a:prstGeom prst="parallelogram">
            <a:avLst>
              <a:gd name="adj" fmla="val 83923"/>
            </a:avLst>
          </a:prstGeom>
          <a:solidFill>
            <a:srgbClr val="FF0066">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17">
            <a:extLst>
              <a:ext uri="{FF2B5EF4-FFF2-40B4-BE49-F238E27FC236}">
                <a16:creationId xmlns:a16="http://schemas.microsoft.com/office/drawing/2014/main" id="{90178047-664E-40FD-B450-B1404D098979}"/>
              </a:ext>
            </a:extLst>
          </p:cNvPr>
          <p:cNvSpPr/>
          <p:nvPr/>
        </p:nvSpPr>
        <p:spPr>
          <a:xfrm>
            <a:off x="6716661" y="3714913"/>
            <a:ext cx="2819400" cy="3148331"/>
          </a:xfrm>
          <a:prstGeom prst="parallelogram">
            <a:avLst>
              <a:gd name="adj" fmla="val 50589"/>
            </a:avLst>
          </a:prstGeom>
          <a:solidFill>
            <a:srgbClr val="FF0066">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5010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1503794" y="762002"/>
            <a:ext cx="1798206" cy="1828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19" name="Oval 18"/>
          <p:cNvSpPr/>
          <p:nvPr/>
        </p:nvSpPr>
        <p:spPr>
          <a:xfrm>
            <a:off x="5179718" y="762001"/>
            <a:ext cx="1798206" cy="18288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20" name="Oval 19"/>
          <p:cNvSpPr/>
          <p:nvPr/>
        </p:nvSpPr>
        <p:spPr>
          <a:xfrm>
            <a:off x="8793594" y="762000"/>
            <a:ext cx="1798206" cy="18288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21" name="TextBox 20"/>
          <p:cNvSpPr txBox="1"/>
          <p:nvPr/>
        </p:nvSpPr>
        <p:spPr>
          <a:xfrm>
            <a:off x="883919" y="2681316"/>
            <a:ext cx="3154681" cy="3985706"/>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Uber has hired a new CEO who has already begun sharing his more vision of a more ethical Uber </a:t>
            </a:r>
            <a:r>
              <a:rPr lang="en-US" sz="1100" dirty="0">
                <a:solidFill>
                  <a:srgbClr val="FF0000"/>
                </a:solidFill>
                <a:latin typeface="Cambria" pitchFamily="18" charset="0"/>
              </a:rPr>
              <a:t>(intext citation)</a:t>
            </a:r>
            <a:r>
              <a:rPr lang="en-US" sz="1100" dirty="0">
                <a:solidFill>
                  <a:schemeClr val="tx1">
                    <a:lumMod val="85000"/>
                    <a:lumOff val="15000"/>
                  </a:schemeClr>
                </a:solidFill>
                <a:latin typeface="Cambria" pitchFamily="18" charset="0"/>
              </a:rPr>
              <a:t>. Uber is moving in the right direction by changing up the leadership as it can initiate a shift in company values and ethics, as these two factors are heavily influenced from the top down</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 To ensure Uber’s best chances of success, the team recommends that the current Chairman be replaced (The current Chairman may maintain a seat at the Board but with significantly less influence/leadership responsibilities.). Under his leadership, the company has failed to make ethical and legal decisions in the past. This behavior and ideals in the leader is difficult to change</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 Therefore it will be more effective to hire a new, third party chairman to collaborate with the new CEO to move the company towards a more ethical and law-abiding company. Engaging in more ethical business practices will improve the company’s image</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 This improved image will build trust and overall bring in more customers</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a:t>
            </a:r>
          </a:p>
        </p:txBody>
      </p:sp>
      <p:sp>
        <p:nvSpPr>
          <p:cNvPr id="22" name="Rectangle 21"/>
          <p:cNvSpPr/>
          <p:nvPr/>
        </p:nvSpPr>
        <p:spPr>
          <a:xfrm flipH="1">
            <a:off x="842974" y="2757516"/>
            <a:ext cx="45719" cy="3567084"/>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24" name="TextBox 23"/>
          <p:cNvSpPr txBox="1"/>
          <p:nvPr/>
        </p:nvSpPr>
        <p:spPr>
          <a:xfrm>
            <a:off x="4541519" y="2675608"/>
            <a:ext cx="3154681" cy="2970044"/>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During the transition from Uber 1.0 to Uber 2.0 (specifically regarding the change in management and ethical practices), Uber employees may need some direction and knowledge to assist with the transition. This can be done by hiring ethical consultants to train employees on ethical business practices once a quarter for the next year or two. Though this may not have a significant and/or immediate effect, as ethics and values are generally from the top down </a:t>
            </a:r>
            <a:r>
              <a:rPr lang="en-US" sz="1100" dirty="0">
                <a:solidFill>
                  <a:srgbClr val="FF0000"/>
                </a:solidFill>
                <a:latin typeface="Cambria" pitchFamily="18" charset="0"/>
              </a:rPr>
              <a:t>(intext citation)</a:t>
            </a:r>
            <a:r>
              <a:rPr lang="en-US" sz="1100" dirty="0">
                <a:solidFill>
                  <a:schemeClr val="tx1">
                    <a:lumMod val="85000"/>
                    <a:lumOff val="15000"/>
                  </a:schemeClr>
                </a:solidFill>
                <a:latin typeface="Cambria" pitchFamily="18" charset="0"/>
              </a:rPr>
              <a:t>, this will inform employees and give them a choice on how to act or shape their recommendations to management about Uber’s business strategies. This recommendation’s goal is to prepare the environment for a change in a more ethical direction by instigating a shift in norms between the employees as a whole.</a:t>
            </a:r>
          </a:p>
        </p:txBody>
      </p:sp>
      <p:sp>
        <p:nvSpPr>
          <p:cNvPr id="25" name="Rectangle 24"/>
          <p:cNvSpPr/>
          <p:nvPr/>
        </p:nvSpPr>
        <p:spPr>
          <a:xfrm flipH="1">
            <a:off x="4500576" y="2751808"/>
            <a:ext cx="45719" cy="356708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27" name="TextBox 26"/>
          <p:cNvSpPr txBox="1"/>
          <p:nvPr/>
        </p:nvSpPr>
        <p:spPr>
          <a:xfrm>
            <a:off x="8199119" y="2667000"/>
            <a:ext cx="3154681" cy="3816429"/>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The team recommends that Uber remove their stacked ranking system and replace it with a 360 feedback to address issues regarding Uber’s current organizational culture. It understandable that Uber wants to have the best of the best workforce where only the most motivated and hard-working individuals are employed within their company. However, the stacked ranking puts employees on a bell curve with strict cutoffs which breeds competition, sabotage, feelings of being under appreciate, and ultimately creates a toxic work culture (</a:t>
            </a:r>
            <a:r>
              <a:rPr lang="en-US" sz="1100" dirty="0" err="1">
                <a:solidFill>
                  <a:schemeClr val="tx1">
                    <a:lumMod val="85000"/>
                    <a:lumOff val="15000"/>
                  </a:schemeClr>
                </a:solidFill>
                <a:latin typeface="Cambria" pitchFamily="18" charset="0"/>
              </a:rPr>
              <a:t>Nisen</a:t>
            </a:r>
            <a:r>
              <a:rPr lang="en-US" sz="1100" dirty="0">
                <a:solidFill>
                  <a:schemeClr val="tx1">
                    <a:lumMod val="85000"/>
                    <a:lumOff val="15000"/>
                  </a:schemeClr>
                </a:solidFill>
                <a:latin typeface="Cambria" pitchFamily="18" charset="0"/>
              </a:rPr>
              <a:t>, 2013). The 360 feedback will allow managers and subordinates to both communicate with each group as well as with each other to find middle ground and solutions without fear or intimidation</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 This new culture of collaboration, trust, empathy, and more open communication. Together these factors will decrease employee discontent which will motivate employees to </a:t>
            </a:r>
            <a:r>
              <a:rPr lang="en-US" sz="1100" i="1" dirty="0">
                <a:solidFill>
                  <a:schemeClr val="tx1">
                    <a:lumMod val="85000"/>
                    <a:lumOff val="15000"/>
                  </a:schemeClr>
                </a:solidFill>
                <a:latin typeface="Cambria" pitchFamily="18" charset="0"/>
              </a:rPr>
              <a:t>want</a:t>
            </a:r>
            <a:r>
              <a:rPr lang="en-US" sz="1100" dirty="0">
                <a:solidFill>
                  <a:schemeClr val="tx1">
                    <a:lumMod val="85000"/>
                    <a:lumOff val="15000"/>
                  </a:schemeClr>
                </a:solidFill>
                <a:latin typeface="Cambria" pitchFamily="18" charset="0"/>
              </a:rPr>
              <a:t> to work harder (in a healthy way) to meet organization goals</a:t>
            </a:r>
            <a:r>
              <a:rPr lang="en-US" sz="1100" dirty="0">
                <a:solidFill>
                  <a:srgbClr val="FF0000"/>
                </a:solidFill>
                <a:latin typeface="Cambria" pitchFamily="18" charset="0"/>
              </a:rPr>
              <a:t> (intext citation)</a:t>
            </a:r>
            <a:r>
              <a:rPr lang="en-US" sz="1100" dirty="0">
                <a:solidFill>
                  <a:schemeClr val="tx1">
                    <a:lumMod val="85000"/>
                    <a:lumOff val="15000"/>
                  </a:schemeClr>
                </a:solidFill>
                <a:latin typeface="Cambria" pitchFamily="18" charset="0"/>
              </a:rPr>
              <a:t>.</a:t>
            </a:r>
          </a:p>
        </p:txBody>
      </p:sp>
      <p:sp>
        <p:nvSpPr>
          <p:cNvPr id="28" name="Rectangle 27"/>
          <p:cNvSpPr/>
          <p:nvPr/>
        </p:nvSpPr>
        <p:spPr>
          <a:xfrm flipH="1">
            <a:off x="8158176" y="2743200"/>
            <a:ext cx="45719" cy="356708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17" name="TextBox 16"/>
          <p:cNvSpPr txBox="1"/>
          <p:nvPr/>
        </p:nvSpPr>
        <p:spPr>
          <a:xfrm>
            <a:off x="3975932" y="8914"/>
            <a:ext cx="4240135"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Recommendations for Uber</a:t>
            </a:r>
          </a:p>
        </p:txBody>
      </p:sp>
      <p:pic>
        <p:nvPicPr>
          <p:cNvPr id="3" name="Graphic 2" descr="Teacher">
            <a:extLst>
              <a:ext uri="{FF2B5EF4-FFF2-40B4-BE49-F238E27FC236}">
                <a16:creationId xmlns:a16="http://schemas.microsoft.com/office/drawing/2014/main" id="{2EA69B91-FD14-40E4-83B0-4EE3278395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7227" y="1005453"/>
            <a:ext cx="1341894" cy="1341894"/>
          </a:xfrm>
          <a:prstGeom prst="rect">
            <a:avLst/>
          </a:prstGeom>
        </p:spPr>
      </p:pic>
      <p:pic>
        <p:nvPicPr>
          <p:cNvPr id="5" name="Graphic 4" descr="Repeat">
            <a:extLst>
              <a:ext uri="{FF2B5EF4-FFF2-40B4-BE49-F238E27FC236}">
                <a16:creationId xmlns:a16="http://schemas.microsoft.com/office/drawing/2014/main" id="{311F55B2-03A4-46A6-8943-45578B74B2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03794" y="800100"/>
            <a:ext cx="1747717" cy="1747717"/>
          </a:xfrm>
          <a:prstGeom prst="rect">
            <a:avLst/>
          </a:prstGeom>
        </p:spPr>
      </p:pic>
      <p:pic>
        <p:nvPicPr>
          <p:cNvPr id="7" name="Graphic 6" descr="Chat">
            <a:extLst>
              <a:ext uri="{FF2B5EF4-FFF2-40B4-BE49-F238E27FC236}">
                <a16:creationId xmlns:a16="http://schemas.microsoft.com/office/drawing/2014/main" id="{89549252-8D2F-41CF-B26B-474330F1341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1750" y="1096506"/>
            <a:ext cx="1341894" cy="1341894"/>
          </a:xfrm>
          <a:prstGeom prst="rect">
            <a:avLst/>
          </a:prstGeom>
        </p:spPr>
      </p:pic>
      <p:pic>
        <p:nvPicPr>
          <p:cNvPr id="9" name="Graphic 8" descr="Lecturer">
            <a:extLst>
              <a:ext uri="{FF2B5EF4-FFF2-40B4-BE49-F238E27FC236}">
                <a16:creationId xmlns:a16="http://schemas.microsoft.com/office/drawing/2014/main" id="{7F51821F-F014-4ED5-8A98-017FA2CB90E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37194" y="1295400"/>
            <a:ext cx="721022" cy="721022"/>
          </a:xfrm>
          <a:prstGeom prst="rect">
            <a:avLst/>
          </a:prstGeom>
        </p:spPr>
      </p:pic>
    </p:spTree>
    <p:extLst>
      <p:ext uri="{BB962C8B-B14F-4D97-AF65-F5344CB8AC3E}">
        <p14:creationId xmlns:p14="http://schemas.microsoft.com/office/powerpoint/2010/main" val="2625469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1499020" y="762002"/>
            <a:ext cx="1798206" cy="1828800"/>
          </a:xfrm>
          <a:prstGeom prst="ellipse">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19" name="Oval 18"/>
          <p:cNvSpPr/>
          <p:nvPr/>
        </p:nvSpPr>
        <p:spPr>
          <a:xfrm>
            <a:off x="5179718" y="762001"/>
            <a:ext cx="1798206" cy="1828800"/>
          </a:xfrm>
          <a:prstGeom prst="ellips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20" name="Oval 19"/>
          <p:cNvSpPr/>
          <p:nvPr/>
        </p:nvSpPr>
        <p:spPr>
          <a:xfrm>
            <a:off x="8793594" y="762000"/>
            <a:ext cx="1798206" cy="1828800"/>
          </a:xfrm>
          <a:prstGeom prst="ellipse">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i="1" spc="-150" dirty="0">
              <a:latin typeface="Bodoni MT" pitchFamily="18" charset="0"/>
            </a:endParaRPr>
          </a:p>
        </p:txBody>
      </p:sp>
      <p:sp>
        <p:nvSpPr>
          <p:cNvPr id="21" name="TextBox 20"/>
          <p:cNvSpPr txBox="1"/>
          <p:nvPr/>
        </p:nvSpPr>
        <p:spPr>
          <a:xfrm>
            <a:off x="879145" y="2681316"/>
            <a:ext cx="3154681" cy="3816429"/>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Currently, through the analysis, one of Lyft’s sources of competitive advantage lies in its reputation of engaging in ethical business practices (which also appears to have also been integrated into its brand). Therefore, to maintain this advantage as well as its brand, the team recommends that Lyft assemble third party ethical committee to advise and keep Lyft’s business practices in compliance with the law and society ethics. Once again, the emphasis and purpose of this recommendation is not to change any values or business practices but to ensure a continued compliance with ethical and legal business practices in an advisory capacity. For example, if Lyft’s new strategy or policy lies in a gray area, the committee may advise on the ethical implications. The committee(s) will consist of 3 to 5 members who have no personal or professional relation to Lyft. The committee will not be told which company they are working with to ensure there are no biases in their ethical and legal evaluation, and advice to Lyft. </a:t>
            </a:r>
          </a:p>
        </p:txBody>
      </p:sp>
      <p:sp>
        <p:nvSpPr>
          <p:cNvPr id="22" name="Rectangle 21"/>
          <p:cNvSpPr/>
          <p:nvPr/>
        </p:nvSpPr>
        <p:spPr>
          <a:xfrm flipH="1">
            <a:off x="838200" y="2757516"/>
            <a:ext cx="45719" cy="3567084"/>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24" name="TextBox 23"/>
          <p:cNvSpPr txBox="1"/>
          <p:nvPr/>
        </p:nvSpPr>
        <p:spPr>
          <a:xfrm>
            <a:off x="4541519" y="2675608"/>
            <a:ext cx="3154681" cy="3647152"/>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The team recommends that Lyft leverage their reputation and community focus to specifically target and establish exclusive access with communities/municipalities which have explicitly rejected Uber. Depending on available funding, Lyft can begin by creating 1 to 2 teams consisting of 2 to 3 individuals to spend time at these locations speaking to regulators and legislators to address and propose mitigation strategies to any of theirs and their communities’ concerns. This recommendation aims to accomplish the following: 1) Cost-efficient and targeted expansion. Lyft is able to spend less time evaluating new locations to expand to as Uber has already done so and deemed these target locations a good market for rideshare. Lyft can now only focus their resources on convincing regulators and communities instead. 2) Establish exclusive access to communities where Lyft will have an advantage over Uber (as Uber will not be operating in these areas).</a:t>
            </a:r>
          </a:p>
        </p:txBody>
      </p:sp>
      <p:sp>
        <p:nvSpPr>
          <p:cNvPr id="25" name="Rectangle 24"/>
          <p:cNvSpPr/>
          <p:nvPr/>
        </p:nvSpPr>
        <p:spPr>
          <a:xfrm flipH="1">
            <a:off x="4500576" y="2751808"/>
            <a:ext cx="45719" cy="3567084"/>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27" name="TextBox 26"/>
          <p:cNvSpPr txBox="1"/>
          <p:nvPr/>
        </p:nvSpPr>
        <p:spPr>
          <a:xfrm>
            <a:off x="8199119" y="2667000"/>
            <a:ext cx="3154681" cy="3985706"/>
          </a:xfrm>
          <a:prstGeom prst="rect">
            <a:avLst/>
          </a:prstGeom>
          <a:noFill/>
        </p:spPr>
        <p:txBody>
          <a:bodyPr wrap="square" rtlCol="0">
            <a:spAutoFit/>
          </a:bodyPr>
          <a:lstStyle/>
          <a:p>
            <a:pPr algn="just"/>
            <a:r>
              <a:rPr lang="en-US" sz="1100" dirty="0">
                <a:solidFill>
                  <a:schemeClr val="tx1">
                    <a:lumMod val="85000"/>
                    <a:lumOff val="15000"/>
                  </a:schemeClr>
                </a:solidFill>
                <a:latin typeface="Cambria" pitchFamily="18" charset="0"/>
              </a:rPr>
              <a:t>The team recommends Lyft to utilized already established collaborative platform </a:t>
            </a:r>
            <a:r>
              <a:rPr lang="en-US" sz="1100" dirty="0">
                <a:solidFill>
                  <a:srgbClr val="FF0000"/>
                </a:solidFill>
                <a:latin typeface="Cambria" pitchFamily="18" charset="0"/>
              </a:rPr>
              <a:t>(intext citation)</a:t>
            </a:r>
            <a:r>
              <a:rPr lang="en-US" sz="1100" dirty="0">
                <a:solidFill>
                  <a:schemeClr val="tx1">
                    <a:lumMod val="85000"/>
                    <a:lumOff val="15000"/>
                  </a:schemeClr>
                </a:solidFill>
                <a:latin typeface="Cambria" pitchFamily="18" charset="0"/>
              </a:rPr>
              <a:t> to create strategic partnerships with other companies with similar values and ethical business practices such as </a:t>
            </a:r>
            <a:r>
              <a:rPr lang="en-US" sz="1100" dirty="0" err="1">
                <a:solidFill>
                  <a:schemeClr val="tx1">
                    <a:lumMod val="85000"/>
                    <a:lumOff val="15000"/>
                  </a:schemeClr>
                </a:solidFill>
                <a:latin typeface="Cambria" pitchFamily="18" charset="0"/>
              </a:rPr>
              <a:t>Tmobile</a:t>
            </a:r>
            <a:r>
              <a:rPr lang="en-US" sz="1100" dirty="0">
                <a:solidFill>
                  <a:schemeClr val="tx1">
                    <a:lumMod val="85000"/>
                    <a:lumOff val="15000"/>
                  </a:schemeClr>
                </a:solidFill>
                <a:latin typeface="Cambria" pitchFamily="18" charset="0"/>
              </a:rPr>
              <a:t>, PCC, and Toms. These partnerships aim to accomplished three goals: 1) Reinforce each other’s values and ethics. By reinforcing their values, Lyft may be able to pull customers who are loyal to these partner brands to their services. They can reach another group of customers, assuming they do not already overlap significantly. 2) Provide platform for marketing. For example, partner companies could send free samples or sell their products within Lyft vehicles and in exchange, Lyft’s logo will be advertised on the product packaging. 3) Furthermore, if and when Lyft begins to aggressively expand, utilizing these partnerships provides a cost-effective way to market their services/brand. At the same time, establishing trust by associating their brand with already established companies within the community.</a:t>
            </a:r>
          </a:p>
        </p:txBody>
      </p:sp>
      <p:sp>
        <p:nvSpPr>
          <p:cNvPr id="28" name="Rectangle 27"/>
          <p:cNvSpPr/>
          <p:nvPr/>
        </p:nvSpPr>
        <p:spPr>
          <a:xfrm flipH="1">
            <a:off x="8158176" y="2743200"/>
            <a:ext cx="45719" cy="3567084"/>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a:solidFill>
                <a:schemeClr val="tx1">
                  <a:lumMod val="75000"/>
                  <a:lumOff val="25000"/>
                </a:schemeClr>
              </a:solidFill>
            </a:endParaRPr>
          </a:p>
        </p:txBody>
      </p:sp>
      <p:sp>
        <p:nvSpPr>
          <p:cNvPr id="17" name="TextBox 16"/>
          <p:cNvSpPr txBox="1"/>
          <p:nvPr/>
        </p:nvSpPr>
        <p:spPr>
          <a:xfrm>
            <a:off x="4058806" y="-3458"/>
            <a:ext cx="4113818"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Recommendations for Lyft</a:t>
            </a:r>
          </a:p>
        </p:txBody>
      </p:sp>
      <p:pic>
        <p:nvPicPr>
          <p:cNvPr id="3" name="Graphic 2" descr="Handshake">
            <a:extLst>
              <a:ext uri="{FF2B5EF4-FFF2-40B4-BE49-F238E27FC236}">
                <a16:creationId xmlns:a16="http://schemas.microsoft.com/office/drawing/2014/main" id="{2BD3EE09-CEF1-40E8-972A-13AB7A7F75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91600" y="1072232"/>
            <a:ext cx="1398422" cy="1398422"/>
          </a:xfrm>
          <a:prstGeom prst="rect">
            <a:avLst/>
          </a:prstGeom>
        </p:spPr>
      </p:pic>
      <p:pic>
        <p:nvPicPr>
          <p:cNvPr id="5" name="Graphic 4" descr="Earth Globe Americas">
            <a:extLst>
              <a:ext uri="{FF2B5EF4-FFF2-40B4-BE49-F238E27FC236}">
                <a16:creationId xmlns:a16="http://schemas.microsoft.com/office/drawing/2014/main" id="{762C4AEA-2191-4342-A4BC-70182B3CF7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46674" y="1051301"/>
            <a:ext cx="1234699" cy="1234699"/>
          </a:xfrm>
          <a:prstGeom prst="rect">
            <a:avLst/>
          </a:prstGeom>
        </p:spPr>
      </p:pic>
      <p:pic>
        <p:nvPicPr>
          <p:cNvPr id="9" name="Graphic 8" descr="Users">
            <a:extLst>
              <a:ext uri="{FF2B5EF4-FFF2-40B4-BE49-F238E27FC236}">
                <a16:creationId xmlns:a16="http://schemas.microsoft.com/office/drawing/2014/main" id="{7C84B321-0D74-4E46-8EBE-979CECC3EB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7620" y="990600"/>
            <a:ext cx="1289968" cy="1289968"/>
          </a:xfrm>
          <a:prstGeom prst="rect">
            <a:avLst/>
          </a:prstGeom>
        </p:spPr>
      </p:pic>
    </p:spTree>
    <p:extLst>
      <p:ext uri="{BB962C8B-B14F-4D97-AF65-F5344CB8AC3E}">
        <p14:creationId xmlns:p14="http://schemas.microsoft.com/office/powerpoint/2010/main" val="3382050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1650671"/>
            <a:ext cx="12192000" cy="5207330"/>
          </a:xfrm>
          <a:prstGeom prst="rect">
            <a:avLst/>
          </a:prstGeom>
          <a:noFill/>
        </p:spPr>
        <p:txBody>
          <a:bodyPr wrap="square" rtlCol="0">
            <a:noAutofit/>
          </a:bodyPr>
          <a:lstStyle/>
          <a:p>
            <a:pPr indent="-306000" defTabSz="457200"/>
            <a:r>
              <a:rPr lang="en-US" sz="1000" b="1" dirty="0">
                <a:latin typeface="Cambria" panose="02040503050406030204" pitchFamily="18" charset="0"/>
              </a:rPr>
              <a:t>QUICK FACTS</a:t>
            </a:r>
            <a:endParaRPr lang="en-US" sz="1000" dirty="0">
              <a:latin typeface="Cambria" panose="02040503050406030204" pitchFamily="18" charset="0"/>
            </a:endParaRPr>
          </a:p>
          <a:p>
            <a:pPr marL="306000" indent="-306000"/>
            <a:r>
              <a:rPr lang="en-US" sz="1000" dirty="0">
                <a:latin typeface="Cambria" panose="02040503050406030204" pitchFamily="18" charset="0"/>
              </a:rPr>
              <a:t>Allen, S. (2017). Why Uber could struggle to stay on top of the ride-hailing market. Retrieved from http://marketrealist.com/2017/08/why-uber-could-struggle-to-stay-on-top-of-the-ride-hailing-market</a:t>
            </a:r>
          </a:p>
          <a:p>
            <a:pPr marL="306000" indent="-306000"/>
            <a:r>
              <a:rPr lang="en-US" sz="1000" dirty="0" err="1">
                <a:latin typeface="Cambria" panose="02040503050406030204" pitchFamily="18" charset="0"/>
              </a:rPr>
              <a:t>Bensinger</a:t>
            </a:r>
            <a:r>
              <a:rPr lang="en-US" sz="1000" dirty="0">
                <a:latin typeface="Cambria" panose="02040503050406030204" pitchFamily="18" charset="0"/>
              </a:rPr>
              <a:t>, G. (2017). SoftBank seeks Uber shares at 30% discount from $68 billion valuation. Retrieved from https://www.marketwatch.com/story/softbank-seeks-uber-shares-at-30-discount-from-68-billion-valuation-2017-11-27?siteid=rss&amp;rss=1</a:t>
            </a:r>
          </a:p>
          <a:p>
            <a:pPr marL="306000" indent="-306000"/>
            <a:r>
              <a:rPr lang="en-US" sz="1000" dirty="0">
                <a:latin typeface="Cambria" panose="02040503050406030204" pitchFamily="18" charset="0"/>
              </a:rPr>
              <a:t>Isaac, M and Benner, K. (2017). Lyft, exploring IPO., raises $1 billion led by Google's parent. Retrieved from https://www.cnbc.com/2017/10/20/new-york-times-digital-lyft-exploring-i-p-o-raises-1-billion-led-by-googles-parent.html</a:t>
            </a:r>
          </a:p>
          <a:p>
            <a:pPr marL="306000" indent="-306000"/>
            <a:r>
              <a:rPr lang="en-US" sz="1000" dirty="0">
                <a:latin typeface="Cambria" panose="02040503050406030204" pitchFamily="18" charset="0"/>
              </a:rPr>
              <a:t>Lyft, Inc. (2017). Cities. Retrieved December 6, 2017, from https://www.lyft.com/cities</a:t>
            </a:r>
          </a:p>
          <a:p>
            <a:pPr marL="306000" indent="-306000"/>
            <a:r>
              <a:rPr lang="en-US" sz="1000" dirty="0">
                <a:latin typeface="Cambria" panose="02040503050406030204" pitchFamily="18" charset="0"/>
              </a:rPr>
              <a:t>Lyft. [Lyft]. (2013, March 16). "Our mission is to reconnect people through transportation and bring communities together." [Tweet]. Retrieved from https://twitter.com/lyft/status/577558134698348544?lang=en </a:t>
            </a:r>
          </a:p>
          <a:p>
            <a:pPr marL="306000" indent="-306000"/>
            <a:r>
              <a:rPr lang="en-US" sz="1000" dirty="0" err="1">
                <a:latin typeface="Cambria" panose="02040503050406030204" pitchFamily="18" charset="0"/>
              </a:rPr>
              <a:t>Sacca</a:t>
            </a:r>
            <a:r>
              <a:rPr lang="en-US" sz="1000" dirty="0">
                <a:latin typeface="Cambria" panose="02040503050406030204" pitchFamily="18" charset="0"/>
              </a:rPr>
              <a:t>, C. (2015). Why I’d never want to compete with Uber’s Travis Kalanick. Retrieved from http://fortune.com/2015/02/04/why-id-never-want-to-compete-with-ubers-travis-kalanick/</a:t>
            </a:r>
          </a:p>
          <a:p>
            <a:pPr marL="306000" indent="-306000"/>
            <a:r>
              <a:rPr lang="en-US" sz="1000" dirty="0" err="1">
                <a:latin typeface="Cambria" panose="02040503050406030204" pitchFamily="18" charset="0"/>
              </a:rPr>
              <a:t>Shontell</a:t>
            </a:r>
            <a:r>
              <a:rPr lang="en-US" sz="1000" dirty="0">
                <a:latin typeface="Cambria" panose="02040503050406030204" pitchFamily="18" charset="0"/>
              </a:rPr>
              <a:t>, A. and </a:t>
            </a:r>
            <a:r>
              <a:rPr lang="en-US" sz="1000" dirty="0" err="1">
                <a:latin typeface="Cambria" panose="02040503050406030204" pitchFamily="18" charset="0"/>
              </a:rPr>
              <a:t>Lebowitz</a:t>
            </a:r>
            <a:r>
              <a:rPr lang="en-US" sz="1000" dirty="0">
                <a:latin typeface="Cambria" panose="02040503050406030204" pitchFamily="18" charset="0"/>
              </a:rPr>
              <a:t>, S. (2017). Lyft's cofounder didn't take a salary for 3 years and slept on a couch in an “</a:t>
            </a:r>
            <a:r>
              <a:rPr lang="en-US" sz="1000" dirty="0" err="1">
                <a:latin typeface="Cambria" panose="02040503050406030204" pitchFamily="18" charset="0"/>
              </a:rPr>
              <a:t>apartfice</a:t>
            </a:r>
            <a:r>
              <a:rPr lang="en-US" sz="1000" dirty="0">
                <a:latin typeface="Cambria" panose="02040503050406030204" pitchFamily="18" charset="0"/>
              </a:rPr>
              <a:t>” before his company was worth $11 billion. Retrieved from http://www.businessinsider.com/how-john-zimmer-and-logan-green-founded-lyft-2017-10 </a:t>
            </a:r>
          </a:p>
          <a:p>
            <a:pPr marL="306000" indent="-306000"/>
            <a:r>
              <a:rPr lang="en-US" sz="1000" dirty="0">
                <a:latin typeface="Cambria" panose="02040503050406030204" pitchFamily="18" charset="0"/>
              </a:rPr>
              <a:t>Uber Technologies, Inc. (2017). Uber cities across the globe. Retrieved December 6, 2017, from </a:t>
            </a:r>
            <a:r>
              <a:rPr lang="en-US" sz="1000" dirty="0">
                <a:latin typeface="Cambria" panose="02040503050406030204" pitchFamily="18" charset="0"/>
                <a:hlinkClick r:id="rId2"/>
              </a:rPr>
              <a:t>https://uber.com/cities</a:t>
            </a:r>
            <a:endParaRPr lang="en-US" sz="1000" dirty="0">
              <a:latin typeface="Cambria" panose="02040503050406030204" pitchFamily="18" charset="0"/>
            </a:endParaRPr>
          </a:p>
          <a:p>
            <a:pPr marL="306000" indent="-306000"/>
            <a:endParaRPr lang="en-US" sz="1000" dirty="0">
              <a:latin typeface="Cambria" panose="02040503050406030204" pitchFamily="18" charset="0"/>
            </a:endParaRPr>
          </a:p>
          <a:p>
            <a:pPr marL="306000" indent="-306000"/>
            <a:r>
              <a:rPr lang="en-US" sz="1000" dirty="0">
                <a:solidFill>
                  <a:srgbClr val="FF0000"/>
                </a:solidFill>
                <a:latin typeface="Cambria" panose="02040503050406030204" pitchFamily="18" charset="0"/>
              </a:rPr>
              <a:t>John Zimmer Image. Retrieved from https://upload.wikimedia.org/wikipedia/commons/thumb/1/16/John_Zimmer.jpg/220px-John_Zimmer.jpg</a:t>
            </a:r>
          </a:p>
          <a:p>
            <a:pPr marL="306000" indent="-306000"/>
            <a:r>
              <a:rPr lang="en-US" sz="1000" dirty="0">
                <a:solidFill>
                  <a:srgbClr val="FF0000"/>
                </a:solidFill>
                <a:latin typeface="Cambria" panose="02040503050406030204" pitchFamily="18" charset="0"/>
              </a:rPr>
              <a:t>Logan Green Image. Retrieved from https://media-exp2.licdn.com/mpr/mpr/shrinknp_200_200/AAEAAQAAAAAAAAeGAAAAJDM5ZmMxYWI5LTFmYTgtNGE3MC1hZjQ4LTc2OTVmNDdjMGI4MQ.jpg</a:t>
            </a:r>
          </a:p>
          <a:p>
            <a:pPr marL="306000" indent="-306000"/>
            <a:r>
              <a:rPr lang="en-US" sz="1000" dirty="0">
                <a:solidFill>
                  <a:srgbClr val="FF0000"/>
                </a:solidFill>
                <a:latin typeface="Cambria" panose="02040503050406030204" pitchFamily="18" charset="0"/>
              </a:rPr>
              <a:t>Garrett Camp Image. Retrieved from https://images.celebfamily.com/wp-content/uploads/2016/06/Garrett-Camp-Alchetron.jpg</a:t>
            </a:r>
          </a:p>
          <a:p>
            <a:pPr marL="306000" indent="-306000"/>
            <a:r>
              <a:rPr lang="en-US" sz="1000" dirty="0">
                <a:solidFill>
                  <a:srgbClr val="FF0000"/>
                </a:solidFill>
                <a:latin typeface="Cambria" panose="02040503050406030204" pitchFamily="18" charset="0"/>
              </a:rPr>
              <a:t>Travis Kalanick Image. Retrieved from https://upload.wikimedia.org/wikipedia/commons/thumb/3/31/Travis_Kalanick_at_DLD_Munich_2015_%28cropped%29.jpg/220px-Travis_Kalanick_at_DLD_Munich_2015_%28cropped%29.jpg</a:t>
            </a:r>
          </a:p>
          <a:p>
            <a:pPr indent="-306000" defTabSz="457200"/>
            <a:endParaRPr lang="en-US" sz="1000" dirty="0">
              <a:latin typeface="Cambria" panose="02040503050406030204" pitchFamily="18" charset="0"/>
            </a:endParaRPr>
          </a:p>
          <a:p>
            <a:pPr indent="-306000" defTabSz="457200"/>
            <a:r>
              <a:rPr lang="en-US" sz="1000" b="1" dirty="0">
                <a:latin typeface="Cambria" panose="02040503050406030204" pitchFamily="18" charset="0"/>
              </a:rPr>
              <a:t>ORGANIZATIONAL STRUCTURE &amp; ORGANIZATIONAL CULTURE</a:t>
            </a:r>
            <a:endParaRPr lang="en-US" sz="1000" dirty="0">
              <a:latin typeface="Cambria" panose="02040503050406030204" pitchFamily="18" charset="0"/>
            </a:endParaRPr>
          </a:p>
          <a:p>
            <a:pPr marL="304800" indent="-304800"/>
            <a:r>
              <a:rPr lang="en-US" sz="1000" dirty="0" err="1">
                <a:latin typeface="Cambria" panose="02040503050406030204" pitchFamily="18" charset="0"/>
              </a:rPr>
              <a:t>Bershidsky</a:t>
            </a:r>
            <a:r>
              <a:rPr lang="en-US" sz="1000" dirty="0">
                <a:latin typeface="Cambria" panose="02040503050406030204" pitchFamily="18" charset="0"/>
              </a:rPr>
              <a:t>, L. (2017). Uber’s big problem is a culture of dishonesty. Bloomberg. Retrieved November 22, 2017, from https://www.bloomberg.com/view/articles/2017-11-22/uber-s-big-problem-is-a-culture-of-dishonesty</a:t>
            </a:r>
          </a:p>
          <a:p>
            <a:pPr marL="304800" indent="-304800"/>
            <a:r>
              <a:rPr lang="en-US" sz="1000" dirty="0">
                <a:latin typeface="Cambria" panose="02040503050406030204" pitchFamily="18" charset="0"/>
              </a:rPr>
              <a:t>Buchanan, L. (2017). Lyft’s CEO on creating a great company culture. Retrieved December 6, 2017, from https://www.inc.com/magazine/201506/leigh-buchanan/logan-green-on-employee-recognition.html</a:t>
            </a:r>
          </a:p>
          <a:p>
            <a:pPr marL="304800" indent="-304800"/>
            <a:r>
              <a:rPr lang="en-US" sz="1000" dirty="0" err="1">
                <a:latin typeface="Cambria" panose="02040503050406030204" pitchFamily="18" charset="0"/>
              </a:rPr>
              <a:t>Cakebread</a:t>
            </a:r>
            <a:r>
              <a:rPr lang="en-US" sz="1000" dirty="0">
                <a:latin typeface="Cambria" panose="02040503050406030204" pitchFamily="18" charset="0"/>
              </a:rPr>
              <a:t>, C. (2017, June 14). These are the 47 things Uber has agreed to do to change its company culture. Retrieved from http://www.businessinsider.com/47-ways-uber-is-changing-its-culture-2017-6/#changes-to-leadership-1</a:t>
            </a:r>
          </a:p>
          <a:p>
            <a:pPr marL="304800" indent="-304800"/>
            <a:r>
              <a:rPr lang="en-US" sz="1000" dirty="0">
                <a:latin typeface="Cambria" panose="02040503050406030204" pitchFamily="18" charset="0"/>
              </a:rPr>
              <a:t>Griswold, A. (2017). Uber internal performance reviews mean that for one employee to get ahead, another must fail. Retrieved December 6, 2017, from https://qz.com/918582/uber-is-designed-so-that-for-one-employee-to-succeed-another-must-fail/</a:t>
            </a:r>
          </a:p>
          <a:p>
            <a:pPr marL="304800" indent="-304800"/>
            <a:r>
              <a:rPr lang="en-US" sz="1000" dirty="0">
                <a:latin typeface="Cambria" panose="02040503050406030204" pitchFamily="18" charset="0"/>
              </a:rPr>
              <a:t>Jones, G. R., &amp; George, J. M. (2016). Contemporary management (9th ed.). New York, NY: McGraw-Hill Education.</a:t>
            </a:r>
          </a:p>
          <a:p>
            <a:pPr marL="304800" indent="-304800"/>
            <a:r>
              <a:rPr lang="en-US" sz="1000" dirty="0">
                <a:latin typeface="Cambria" panose="02040503050406030204" pitchFamily="18" charset="0"/>
              </a:rPr>
              <a:t>O'Donovan, C. (2017, July 17). How Uber's hard-charging corporate culture left employees drained. Retrieved https://www.buzzfeed.com/carolineodonovan/how-ubers-hard-charging-corporate-culture-left-employees?utm_term=.tdr89N8xJ#.ff7b37blZ</a:t>
            </a:r>
          </a:p>
          <a:p>
            <a:pPr marL="304800" indent="-304800"/>
            <a:r>
              <a:rPr lang="en-US" sz="1000" dirty="0">
                <a:latin typeface="Cambria" panose="02040503050406030204" pitchFamily="18" charset="0"/>
              </a:rPr>
              <a:t>Oliver, M. (2017, July 18). Culture and hyper growth: Ron </a:t>
            </a:r>
            <a:r>
              <a:rPr lang="en-US" sz="1000" dirty="0" err="1">
                <a:latin typeface="Cambria" panose="02040503050406030204" pitchFamily="18" charset="0"/>
              </a:rPr>
              <a:t>Storn</a:t>
            </a:r>
            <a:r>
              <a:rPr lang="en-US" sz="1000" dirty="0">
                <a:latin typeface="Cambria" panose="02040503050406030204" pitchFamily="18" charset="0"/>
              </a:rPr>
              <a:t> on keeping Lyft’s values alive. Retrieved https://www.humansynergistics.com/resources/content/2017/07/18/culture-and-hyper-growth-ron-storn-on-keeping-lyft-s-values-alive</a:t>
            </a:r>
          </a:p>
          <a:p>
            <a:pPr marL="304800" indent="-304800"/>
            <a:endParaRPr lang="en-US" sz="1000" dirty="0">
              <a:latin typeface="Cambria" panose="02040503050406030204" pitchFamily="18" charset="0"/>
            </a:endParaRPr>
          </a:p>
          <a:p>
            <a:br>
              <a:rPr lang="en-US" sz="1000" dirty="0">
                <a:latin typeface="Cambria" panose="02040503050406030204" pitchFamily="18" charset="0"/>
              </a:rPr>
            </a:br>
            <a:br>
              <a:rPr lang="en-US" sz="1000" dirty="0">
                <a:latin typeface="Cambria" panose="02040503050406030204" pitchFamily="18" charset="0"/>
              </a:rPr>
            </a:br>
            <a:endParaRPr lang="en-US" sz="1000" kern="3000" spc="30" dirty="0">
              <a:solidFill>
                <a:schemeClr val="tx1">
                  <a:lumMod val="85000"/>
                  <a:lumOff val="15000"/>
                </a:schemeClr>
              </a:solidFill>
              <a:latin typeface="Cambria" panose="02040503050406030204" pitchFamily="18" charset="0"/>
            </a:endParaRPr>
          </a:p>
        </p:txBody>
      </p:sp>
      <p:sp>
        <p:nvSpPr>
          <p:cNvPr id="29" name="TextBox 28"/>
          <p:cNvSpPr txBox="1"/>
          <p:nvPr/>
        </p:nvSpPr>
        <p:spPr>
          <a:xfrm>
            <a:off x="2136976" y="-45660"/>
            <a:ext cx="4470198" cy="1569660"/>
          </a:xfrm>
          <a:prstGeom prst="rect">
            <a:avLst/>
          </a:prstGeom>
          <a:noFill/>
        </p:spPr>
        <p:txBody>
          <a:bodyPr wrap="none" rtlCol="0">
            <a:spAutoFit/>
          </a:bodyPr>
          <a:lstStyle/>
          <a:p>
            <a:r>
              <a:rPr lang="en-US" sz="9600" i="1" spc="-300" dirty="0">
                <a:solidFill>
                  <a:schemeClr val="tx1">
                    <a:lumMod val="85000"/>
                    <a:lumOff val="15000"/>
                  </a:schemeClr>
                </a:solidFill>
                <a:latin typeface="Bodoni MT" pitchFamily="18" charset="0"/>
              </a:rPr>
              <a:t>references</a:t>
            </a:r>
          </a:p>
        </p:txBody>
      </p:sp>
    </p:spTree>
    <p:extLst>
      <p:ext uri="{BB962C8B-B14F-4D97-AF65-F5344CB8AC3E}">
        <p14:creationId xmlns:p14="http://schemas.microsoft.com/office/powerpoint/2010/main" val="675302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1666119"/>
            <a:ext cx="12192000" cy="5191881"/>
          </a:xfrm>
          <a:prstGeom prst="rect">
            <a:avLst/>
          </a:prstGeom>
          <a:noFill/>
        </p:spPr>
        <p:txBody>
          <a:bodyPr wrap="square" rtlCol="0">
            <a:noAutofit/>
          </a:bodyPr>
          <a:lstStyle/>
          <a:p>
            <a:pPr indent="-306000" defTabSz="457200"/>
            <a:r>
              <a:rPr lang="en-US" sz="1000" b="1" dirty="0">
                <a:latin typeface="Cambria" panose="02040503050406030204" pitchFamily="18" charset="0"/>
              </a:rPr>
              <a:t>ANALYSIS: PEST</a:t>
            </a:r>
            <a:endParaRPr lang="en-US" sz="1000" dirty="0">
              <a:latin typeface="Cambria" panose="02040503050406030204" pitchFamily="18" charset="0"/>
            </a:endParaRPr>
          </a:p>
          <a:p>
            <a:pPr marL="306000" indent="-306000" defTabSz="457200"/>
            <a:r>
              <a:rPr lang="en-US" sz="1000" dirty="0" err="1">
                <a:latin typeface="Cambria" panose="02040503050406030204" pitchFamily="18" charset="0"/>
              </a:rPr>
              <a:t>Charpentrat</a:t>
            </a:r>
            <a:r>
              <a:rPr lang="en-US" sz="1000" dirty="0">
                <a:latin typeface="Cambria" panose="02040503050406030204" pitchFamily="18" charset="0"/>
              </a:rPr>
              <a:t>, J. (2017). Investors fuel a multibillion-dollar ride-sharing frenzy. Retrieved December 5, 2017, from https://www.yahoo.com/news/investors-fuel-multibillion-dollar-ride-sharing-frenzy-013110087.html</a:t>
            </a:r>
          </a:p>
          <a:p>
            <a:pPr marL="306000" indent="-306000" defTabSz="457200"/>
            <a:r>
              <a:rPr lang="en-US" sz="1000" dirty="0">
                <a:latin typeface="Cambria" panose="02040503050406030204" pitchFamily="18" charset="0"/>
              </a:rPr>
              <a:t>Descant, S. (2017). Are ride-shares and gas prices behind falling transit ridership? Retrieved December 5, 2017, from http://www.govtech.com/fs/infrastructure/Are-Ride-Shares-and-Gas-Prices-Behind-Falling-Transit-Ridership.html</a:t>
            </a:r>
          </a:p>
          <a:p>
            <a:pPr marL="306000" indent="-306000" defTabSz="457200"/>
            <a:r>
              <a:rPr lang="en-US" sz="1000" dirty="0">
                <a:latin typeface="Cambria" panose="02040503050406030204" pitchFamily="18" charset="0"/>
              </a:rPr>
              <a:t>Gartner. (2017). </a:t>
            </a:r>
            <a:r>
              <a:rPr lang="en-US" sz="1000" i="1" dirty="0">
                <a:latin typeface="Cambria" panose="02040503050406030204" pitchFamily="18" charset="0"/>
              </a:rPr>
              <a:t>Gartner Hype Cycle for emerging technologies, 2017</a:t>
            </a:r>
            <a:r>
              <a:rPr lang="en-US" sz="1000" dirty="0">
                <a:latin typeface="Cambria" panose="02040503050406030204" pitchFamily="18" charset="0"/>
              </a:rPr>
              <a:t>.</a:t>
            </a:r>
          </a:p>
          <a:p>
            <a:pPr marL="306000" indent="-306000" defTabSz="457200"/>
            <a:r>
              <a:rPr lang="en-US" sz="1000" dirty="0">
                <a:latin typeface="Cambria" panose="02040503050406030204" pitchFamily="18" charset="0"/>
              </a:rPr>
              <a:t>Gilbert, S. (2017). The movement of #</a:t>
            </a:r>
            <a:r>
              <a:rPr lang="en-US" sz="1000" dirty="0" err="1">
                <a:latin typeface="Cambria" panose="02040503050406030204" pitchFamily="18" charset="0"/>
              </a:rPr>
              <a:t>MeToo</a:t>
            </a:r>
            <a:r>
              <a:rPr lang="en-US" sz="1000" dirty="0">
                <a:latin typeface="Cambria" panose="02040503050406030204" pitchFamily="18" charset="0"/>
              </a:rPr>
              <a:t>. Retrieved from https://www.theatlantic.com/entertainment/archive/2017/10/the-movement-of-metoo/542979/</a:t>
            </a:r>
          </a:p>
          <a:p>
            <a:pPr marL="306000" indent="-306000" defTabSz="457200"/>
            <a:r>
              <a:rPr lang="en-US" sz="1000" dirty="0">
                <a:latin typeface="Cambria" panose="02040503050406030204" pitchFamily="18" charset="0"/>
              </a:rPr>
              <a:t>Knight, S. (2017). US mobile trends report: smartphone penetration, upgrade cycles, connected cars and more - </a:t>
            </a:r>
            <a:r>
              <a:rPr lang="en-US" sz="1000" dirty="0" err="1">
                <a:latin typeface="Cambria" panose="02040503050406030204" pitchFamily="18" charset="0"/>
              </a:rPr>
              <a:t>TechSpot</a:t>
            </a:r>
            <a:r>
              <a:rPr lang="en-US" sz="1000" dirty="0">
                <a:latin typeface="Cambria" panose="02040503050406030204" pitchFamily="18" charset="0"/>
              </a:rPr>
              <a:t>. Retrieved December 5, 2017, from https://www.techspot.com/news/71753-us-mobile-trends-report-smartphone-penetration-upgrade-cycles.html</a:t>
            </a:r>
          </a:p>
          <a:p>
            <a:pPr marL="306000" indent="-306000" defTabSz="457200"/>
            <a:r>
              <a:rPr lang="en-US" sz="1000" dirty="0">
                <a:latin typeface="Cambria" panose="02040503050406030204" pitchFamily="18" charset="0"/>
              </a:rPr>
              <a:t>Meredith, S. (2017). Goldman raises 2018 oil price forecast after OPEC deal. Retrieved December 5, 2017, from https://www.cnbc.com/2017/12/05/goldman-raises-2018-oil-price-forecast-after-opec-deal.html</a:t>
            </a:r>
          </a:p>
          <a:p>
            <a:pPr marL="306000" indent="-306000" defTabSz="457200"/>
            <a:r>
              <a:rPr lang="en-US" sz="1000" dirty="0">
                <a:latin typeface="Cambria" panose="02040503050406030204" pitchFamily="18" charset="0"/>
              </a:rPr>
              <a:t>Montgomery, C. A. (2015, September). The on-demand economy. </a:t>
            </a:r>
            <a:r>
              <a:rPr lang="en-US" sz="1000" i="1" dirty="0">
                <a:latin typeface="Cambria" panose="02040503050406030204" pitchFamily="18" charset="0"/>
              </a:rPr>
              <a:t>Harvard Business School Technical Note 716-405</a:t>
            </a:r>
            <a:r>
              <a:rPr lang="en-US" sz="1000" dirty="0">
                <a:latin typeface="Cambria" panose="02040503050406030204" pitchFamily="18" charset="0"/>
              </a:rPr>
              <a:t>.</a:t>
            </a:r>
          </a:p>
          <a:p>
            <a:pPr marL="306000" indent="-306000" defTabSz="457200"/>
            <a:r>
              <a:rPr lang="en-US" sz="1000" dirty="0">
                <a:latin typeface="Cambria" panose="02040503050406030204" pitchFamily="18" charset="0"/>
              </a:rPr>
              <a:t>Newcomer, E. (2017). Uber Paid Hackers to Delete Stolen Data on 57 Million People - Bloomberg. Retrieved November 22, 2017, from </a:t>
            </a:r>
            <a:r>
              <a:rPr lang="en-US" sz="1000" u="sng" dirty="0">
                <a:latin typeface="Cambria" panose="02040503050406030204" pitchFamily="18" charset="0"/>
              </a:rPr>
              <a:t>https://www.bloomberg.com/news/articles/2017-11-21/uber-concealed-cyberattack-that-exposed-57-million-people-s-data</a:t>
            </a:r>
          </a:p>
          <a:p>
            <a:pPr indent="-306000" defTabSz="457200"/>
            <a:endParaRPr lang="en-US" sz="1000" u="sng" dirty="0">
              <a:latin typeface="Cambria" panose="02040503050406030204" pitchFamily="18" charset="0"/>
            </a:endParaRPr>
          </a:p>
          <a:p>
            <a:pPr indent="-306000" defTabSz="457200"/>
            <a:endParaRPr lang="en-US" sz="1000" dirty="0">
              <a:latin typeface="Cambria" panose="02040503050406030204" pitchFamily="18" charset="0"/>
            </a:endParaRPr>
          </a:p>
          <a:p>
            <a:pPr indent="-306000" defTabSz="457200"/>
            <a:r>
              <a:rPr lang="en-US" sz="1000" b="1" dirty="0">
                <a:latin typeface="Cambria" panose="02040503050406030204" pitchFamily="18" charset="0"/>
              </a:rPr>
              <a:t>ANALYSIS: SOCIAL RESPONSIBILITY</a:t>
            </a:r>
            <a:endParaRPr lang="en-US" sz="1000" dirty="0">
              <a:latin typeface="Cambria" panose="02040503050406030204" pitchFamily="18" charset="0"/>
            </a:endParaRPr>
          </a:p>
          <a:p>
            <a:pPr marL="304800" indent="-304800"/>
            <a:r>
              <a:rPr lang="en-US" sz="1000" dirty="0" err="1">
                <a:solidFill>
                  <a:srgbClr val="000000"/>
                </a:solidFill>
                <a:latin typeface="Cambria" panose="02040503050406030204" pitchFamily="18" charset="0"/>
              </a:rPr>
              <a:t>Bensinger</a:t>
            </a:r>
            <a:r>
              <a:rPr lang="en-US" sz="1000" dirty="0">
                <a:solidFill>
                  <a:srgbClr val="000000"/>
                </a:solidFill>
                <a:latin typeface="Cambria" panose="02040503050406030204" pitchFamily="18" charset="0"/>
              </a:rPr>
              <a:t>, G. (2016). Uber, Lyft oppose Seattle’s draft union rules - </a:t>
            </a:r>
            <a:r>
              <a:rPr lang="en-US" sz="1000" dirty="0" err="1">
                <a:solidFill>
                  <a:srgbClr val="000000"/>
                </a:solidFill>
                <a:latin typeface="Cambria" panose="02040503050406030204" pitchFamily="18" charset="0"/>
              </a:rPr>
              <a:t>wsj</a:t>
            </a:r>
            <a:r>
              <a:rPr lang="en-US" sz="1000" dirty="0">
                <a:solidFill>
                  <a:srgbClr val="000000"/>
                </a:solidFill>
                <a:latin typeface="Cambria" panose="02040503050406030204" pitchFamily="18" charset="0"/>
              </a:rPr>
              <a:t>. retrieved </a:t>
            </a:r>
            <a:r>
              <a:rPr lang="en-US" sz="1000" dirty="0" err="1">
                <a:solidFill>
                  <a:srgbClr val="000000"/>
                </a:solidFill>
                <a:latin typeface="Cambria" panose="02040503050406030204" pitchFamily="18" charset="0"/>
              </a:rPr>
              <a:t>november</a:t>
            </a:r>
            <a:r>
              <a:rPr lang="en-US" sz="1000" dirty="0">
                <a:solidFill>
                  <a:srgbClr val="000000"/>
                </a:solidFill>
                <a:latin typeface="Cambria" panose="02040503050406030204" pitchFamily="18" charset="0"/>
              </a:rPr>
              <a:t> 22, 2017, from https://www.wsj.com/articles/uber-lyft-oppose-seattles-draft-union-rules-1479936176</a:t>
            </a:r>
            <a:endParaRPr lang="en-US" sz="1000" dirty="0">
              <a:latin typeface="Cambria" panose="02040503050406030204" pitchFamily="18" charset="0"/>
            </a:endParaRPr>
          </a:p>
          <a:p>
            <a:pPr marL="304800" indent="-304800"/>
            <a:r>
              <a:rPr lang="en-US" sz="1000" dirty="0" err="1">
                <a:solidFill>
                  <a:srgbClr val="000000"/>
                </a:solidFill>
                <a:latin typeface="Cambria" panose="02040503050406030204" pitchFamily="18" charset="0"/>
              </a:rPr>
              <a:t>Bershidsky</a:t>
            </a:r>
            <a:r>
              <a:rPr lang="en-US" sz="1000" dirty="0">
                <a:solidFill>
                  <a:srgbClr val="000000"/>
                </a:solidFill>
                <a:latin typeface="Cambria" panose="02040503050406030204" pitchFamily="18" charset="0"/>
              </a:rPr>
              <a:t>, L. (2017). Uber’s big problem is a culture of dishonesty - Bloomberg. Retrieved November 22, 2017, from https://www.bloomberg.com/view/articles/2017-11-22/uber-s-big-problem-is-a-culture-of-dishonesty</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Felton, R. (2017). Lyft is not a “better boyfriend.” Retrieved November 22, 2017, from https://jalopnik.com/lyft-is-not-a-better-boyfriend-1793772573</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Ingram, D. (2017). What is at stake for Uber in U.S. bribery probe? Retrieved November 22, 2017, from https://www.reuters.com/article/us-uber-corruption/what-is-at-stake-for-uber-in-u-s-bribery-probe-idUSKCN1BW0HH</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Jones, G. R., &amp; George, J. M. (2016). </a:t>
            </a:r>
            <a:r>
              <a:rPr lang="en-US" sz="1000" i="1" dirty="0">
                <a:solidFill>
                  <a:srgbClr val="000000"/>
                </a:solidFill>
                <a:latin typeface="Cambria" panose="02040503050406030204" pitchFamily="18" charset="0"/>
              </a:rPr>
              <a:t>Contemporary management</a:t>
            </a:r>
            <a:r>
              <a:rPr lang="en-US" sz="1000" dirty="0">
                <a:solidFill>
                  <a:srgbClr val="000000"/>
                </a:solidFill>
                <a:latin typeface="Cambria" panose="02040503050406030204" pitchFamily="18" charset="0"/>
              </a:rPr>
              <a:t> (9th ed.). New York, NY: McGraw-Hill Education.</a:t>
            </a:r>
            <a:endParaRPr lang="en-US" sz="1000" dirty="0">
              <a:latin typeface="Cambria" panose="02040503050406030204" pitchFamily="18" charset="0"/>
            </a:endParaRPr>
          </a:p>
          <a:p>
            <a:pPr marL="304800" indent="-304800"/>
            <a:r>
              <a:rPr lang="en-US" sz="1000" dirty="0" err="1">
                <a:solidFill>
                  <a:srgbClr val="000000"/>
                </a:solidFill>
                <a:latin typeface="Cambria" panose="02040503050406030204" pitchFamily="18" charset="0"/>
              </a:rPr>
              <a:t>Khosrowshahi</a:t>
            </a:r>
            <a:r>
              <a:rPr lang="en-US" sz="1000" dirty="0">
                <a:solidFill>
                  <a:srgbClr val="000000"/>
                </a:solidFill>
                <a:latin typeface="Cambria" panose="02040503050406030204" pitchFamily="18" charset="0"/>
              </a:rPr>
              <a:t>, D. (2017). 2016 data security incident. Retrieved November 22, 2017, from https://www.uber.com/newsroom/2016-data-incident/</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Newcomer, E. (2017). Uber paid hackers to delete stolen data on 57 million people - Bloomberg. Retrieved November 22, 2017, from https://www.bloomberg.com/news/articles/2017-11-21/uber-concealed-cyberattack-that-exposed-57-million-people-s-data</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O’Brien, R. D., &amp; </a:t>
            </a:r>
            <a:r>
              <a:rPr lang="en-US" sz="1000" dirty="0" err="1">
                <a:solidFill>
                  <a:srgbClr val="000000"/>
                </a:solidFill>
                <a:latin typeface="Cambria" panose="02040503050406030204" pitchFamily="18" charset="0"/>
              </a:rPr>
              <a:t>Bensinger</a:t>
            </a:r>
            <a:r>
              <a:rPr lang="en-US" sz="1000" dirty="0">
                <a:solidFill>
                  <a:srgbClr val="000000"/>
                </a:solidFill>
                <a:latin typeface="Cambria" panose="02040503050406030204" pitchFamily="18" charset="0"/>
              </a:rPr>
              <a:t>, G. (2017, September 8). Uber faces FBI probe over program targeting rival Lyft; investigators looking at whether Uber’s defunct “Hell” internal program was used to interfere illegally with competitors. </a:t>
            </a:r>
            <a:r>
              <a:rPr lang="en-US" sz="1000" i="1" dirty="0">
                <a:solidFill>
                  <a:srgbClr val="000000"/>
                </a:solidFill>
                <a:latin typeface="Cambria" panose="02040503050406030204" pitchFamily="18" charset="0"/>
              </a:rPr>
              <a:t>The Wall Street Journal</a:t>
            </a:r>
            <a:r>
              <a:rPr lang="en-US" sz="1000" dirty="0">
                <a:solidFill>
                  <a:srgbClr val="000000"/>
                </a:solidFill>
                <a:latin typeface="Cambria" panose="02040503050406030204" pitchFamily="18" charset="0"/>
              </a:rPr>
              <a:t>. New York, NY.</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Somerville, H. (2017). Judge approves $27 million driver settlement in Lyft lawsuit. Retrieved November 22, 2017, from https://www.reuters.com/article/us-lyft-drivers/judge-approves-27-million-driver-settlement-in-lyft-lawsuit-idUSKBN16N30D</a:t>
            </a:r>
            <a:endParaRPr lang="en-US" sz="1000" dirty="0">
              <a:latin typeface="Cambria" panose="02040503050406030204" pitchFamily="18" charset="0"/>
            </a:endParaRPr>
          </a:p>
          <a:p>
            <a:pPr marL="304800" indent="-304800"/>
            <a:r>
              <a:rPr lang="en-US" sz="1000" dirty="0">
                <a:solidFill>
                  <a:srgbClr val="000000"/>
                </a:solidFill>
                <a:latin typeface="Cambria" panose="02040503050406030204" pitchFamily="18" charset="0"/>
              </a:rPr>
              <a:t>Steinmetz, K. (2017, September). How Lyft is capitalizing on Uber’s scandals. </a:t>
            </a:r>
            <a:r>
              <a:rPr lang="en-US" sz="1000" i="1" dirty="0">
                <a:solidFill>
                  <a:srgbClr val="000000"/>
                </a:solidFill>
                <a:latin typeface="Cambria" panose="02040503050406030204" pitchFamily="18" charset="0"/>
              </a:rPr>
              <a:t>Time</a:t>
            </a:r>
            <a:r>
              <a:rPr lang="en-US" sz="1000" dirty="0">
                <a:solidFill>
                  <a:srgbClr val="000000"/>
                </a:solidFill>
                <a:latin typeface="Cambria" panose="02040503050406030204" pitchFamily="18" charset="0"/>
              </a:rPr>
              <a:t>.</a:t>
            </a:r>
            <a:endParaRPr lang="en-US" sz="1000" dirty="0">
              <a:latin typeface="Cambria" panose="02040503050406030204" pitchFamily="18" charset="0"/>
            </a:endParaRPr>
          </a:p>
          <a:p>
            <a:br>
              <a:rPr lang="en-US" sz="1000" dirty="0"/>
            </a:br>
            <a:br>
              <a:rPr lang="en-US" sz="1000" dirty="0">
                <a:latin typeface="Cambria" panose="02040503050406030204" pitchFamily="18" charset="0"/>
              </a:rPr>
            </a:br>
            <a:endParaRPr lang="en-US" sz="1000" kern="3000" spc="30" dirty="0">
              <a:solidFill>
                <a:schemeClr val="tx1">
                  <a:lumMod val="85000"/>
                  <a:lumOff val="15000"/>
                </a:schemeClr>
              </a:solidFill>
              <a:latin typeface="Cambria" panose="02040503050406030204" pitchFamily="18" charset="0"/>
            </a:endParaRPr>
          </a:p>
        </p:txBody>
      </p:sp>
      <p:sp>
        <p:nvSpPr>
          <p:cNvPr id="29" name="TextBox 28"/>
          <p:cNvSpPr txBox="1"/>
          <p:nvPr/>
        </p:nvSpPr>
        <p:spPr>
          <a:xfrm>
            <a:off x="2136976" y="-45660"/>
            <a:ext cx="4470198" cy="1569660"/>
          </a:xfrm>
          <a:prstGeom prst="rect">
            <a:avLst/>
          </a:prstGeom>
          <a:noFill/>
        </p:spPr>
        <p:txBody>
          <a:bodyPr wrap="none" rtlCol="0">
            <a:spAutoFit/>
          </a:bodyPr>
          <a:lstStyle/>
          <a:p>
            <a:r>
              <a:rPr lang="en-US" sz="9600" i="1" spc="-300" dirty="0">
                <a:solidFill>
                  <a:schemeClr val="tx1">
                    <a:lumMod val="85000"/>
                    <a:lumOff val="15000"/>
                  </a:schemeClr>
                </a:solidFill>
                <a:latin typeface="Bodoni MT" pitchFamily="18" charset="0"/>
              </a:rPr>
              <a:t>references</a:t>
            </a:r>
          </a:p>
        </p:txBody>
      </p:sp>
    </p:spTree>
    <p:extLst>
      <p:ext uri="{BB962C8B-B14F-4D97-AF65-F5344CB8AC3E}">
        <p14:creationId xmlns:p14="http://schemas.microsoft.com/office/powerpoint/2010/main" val="684063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extBox 5"/>
          <p:cNvSpPr txBox="1"/>
          <p:nvPr/>
        </p:nvSpPr>
        <p:spPr>
          <a:xfrm>
            <a:off x="0" y="1666119"/>
            <a:ext cx="12192000" cy="5191881"/>
          </a:xfrm>
          <a:prstGeom prst="rect">
            <a:avLst/>
          </a:prstGeom>
          <a:noFill/>
        </p:spPr>
        <p:txBody>
          <a:bodyPr wrap="square" rtlCol="0">
            <a:noAutofit/>
          </a:bodyPr>
          <a:lstStyle/>
          <a:p>
            <a:pPr indent="-306000" defTabSz="457200"/>
            <a:r>
              <a:rPr lang="en-US" sz="1000" b="1" dirty="0">
                <a:latin typeface="Cambria" panose="02040503050406030204" pitchFamily="18" charset="0"/>
              </a:rPr>
              <a:t>ANALYSIS: PORTER’S 5 FORCES</a:t>
            </a:r>
            <a:endParaRPr lang="en-US" sz="1000" dirty="0">
              <a:latin typeface="Cambria" panose="02040503050406030204" pitchFamily="18" charset="0"/>
            </a:endParaRPr>
          </a:p>
          <a:p>
            <a:pPr marL="306000" indent="-306000" defTabSz="457200"/>
            <a:r>
              <a:rPr lang="en-US" sz="1000" dirty="0" err="1">
                <a:solidFill>
                  <a:srgbClr val="000000"/>
                </a:solidFill>
                <a:latin typeface="Cambria" panose="02040503050406030204" pitchFamily="18" charset="0"/>
              </a:rPr>
              <a:t>Konczal</a:t>
            </a:r>
            <a:r>
              <a:rPr lang="en-US" sz="1000" dirty="0">
                <a:solidFill>
                  <a:srgbClr val="000000"/>
                </a:solidFill>
                <a:latin typeface="Cambria" panose="02040503050406030204" pitchFamily="18" charset="0"/>
              </a:rPr>
              <a:t>, M. (2014). Socialize Uber. Retrieved December 5, 2017, from https://www.thenation.com/article/socialize-uber/</a:t>
            </a:r>
          </a:p>
          <a:p>
            <a:pPr marL="306000" indent="-306000" defTabSz="457200"/>
            <a:r>
              <a:rPr lang="en-US" sz="1000" dirty="0" err="1">
                <a:solidFill>
                  <a:srgbClr val="000000"/>
                </a:solidFill>
                <a:latin typeface="Cambria" panose="02040503050406030204" pitchFamily="18" charset="0"/>
              </a:rPr>
              <a:t>Molla</a:t>
            </a:r>
            <a:r>
              <a:rPr lang="en-US" sz="1000" dirty="0">
                <a:solidFill>
                  <a:srgbClr val="000000"/>
                </a:solidFill>
                <a:latin typeface="Cambria" panose="02040503050406030204" pitchFamily="18" charset="0"/>
              </a:rPr>
              <a:t>, R., &amp; Bhuiyan, J. (2017). Uber hasn’t recovered its business in San Francisco and New York since #</a:t>
            </a:r>
            <a:r>
              <a:rPr lang="en-US" sz="1000" dirty="0" err="1">
                <a:solidFill>
                  <a:srgbClr val="000000"/>
                </a:solidFill>
                <a:latin typeface="Cambria" panose="02040503050406030204" pitchFamily="18" charset="0"/>
              </a:rPr>
              <a:t>deleteUber</a:t>
            </a:r>
            <a:r>
              <a:rPr lang="en-US" sz="1000" dirty="0">
                <a:solidFill>
                  <a:srgbClr val="000000"/>
                </a:solidFill>
                <a:latin typeface="Cambria" panose="02040503050406030204" pitchFamily="18" charset="0"/>
              </a:rPr>
              <a:t> - Recode. Retrieved December 5, 2017, from https://www.recode.net/2017/11/8/16617798/uber-delete-uber-lyft-market-share-sales</a:t>
            </a:r>
            <a:endParaRPr lang="en-US" sz="1000" u="sng" dirty="0">
              <a:latin typeface="Cambria" panose="02040503050406030204" pitchFamily="18" charset="0"/>
            </a:endParaRPr>
          </a:p>
          <a:p>
            <a:pPr indent="-306000" defTabSz="457200"/>
            <a:endParaRPr lang="en-US" sz="1000" dirty="0">
              <a:latin typeface="Cambria" panose="02040503050406030204" pitchFamily="18" charset="0"/>
            </a:endParaRPr>
          </a:p>
          <a:p>
            <a:pPr indent="-306000" defTabSz="457200"/>
            <a:r>
              <a:rPr lang="en-US" sz="1000" b="1" dirty="0">
                <a:latin typeface="Cambria" panose="02040503050406030204" pitchFamily="18" charset="0"/>
              </a:rPr>
              <a:t>FUTURE GOALS &amp; SWOT</a:t>
            </a:r>
          </a:p>
          <a:p>
            <a:pPr marL="306000" indent="-306000" defTabSz="457200"/>
            <a:r>
              <a:rPr lang="en-US" sz="1000" dirty="0">
                <a:latin typeface="Cambria" panose="02040503050406030204" pitchFamily="18" charset="0"/>
              </a:rPr>
              <a:t>Berry, M. (2017, November 3). How Many Uber drivers are there? Retrieved from https://therideshareguy.com/how-many-uber-drivers-are-there/</a:t>
            </a:r>
          </a:p>
          <a:p>
            <a:pPr marL="306000" indent="-306000" defTabSz="457200"/>
            <a:r>
              <a:rPr lang="en-US" sz="1000" dirty="0">
                <a:latin typeface="Cambria" panose="02040503050406030204" pitchFamily="18" charset="0"/>
              </a:rPr>
              <a:t>Bezek, I. (2016, December). Will Uber ever make money? - Bezek's Daily Briefing. Retrieved from https://seekingalpha.com/article/4031752-will-uber-ever-make-money-bezeks-daily-briefing</a:t>
            </a:r>
          </a:p>
          <a:p>
            <a:pPr marL="306000" indent="-306000" defTabSz="457200"/>
            <a:r>
              <a:rPr lang="en-US" sz="1000" dirty="0">
                <a:latin typeface="Cambria" panose="02040503050406030204" pitchFamily="18" charset="0"/>
              </a:rPr>
              <a:t>Cava, M. d. (2017, June 13). Uber has lost market share to Lyft during crisis. Retrieved from https://www.usatoday.com/story/tech/news/2017/06/13/uber-market-share-customer-image-hit-string-scandals/102795024/</a:t>
            </a:r>
          </a:p>
          <a:p>
            <a:pPr marL="306000" indent="-306000" defTabSz="457200"/>
            <a:r>
              <a:rPr lang="en-US" sz="1000" dirty="0">
                <a:latin typeface="Cambria" panose="02040503050406030204" pitchFamily="18" charset="0"/>
              </a:rPr>
              <a:t>Dawson, J. (2017, March 2). Travis Kalanick has no one but himself to blame for Uber's toxic company culture. Retrieved from https://www.recode.net/2017/3/2/14794092/uber-ceo-travis-kalanick-company-culture-toxic-values</a:t>
            </a:r>
          </a:p>
          <a:p>
            <a:pPr marL="306000" indent="-306000" defTabSz="457200"/>
            <a:r>
              <a:rPr lang="en-US" sz="1000" dirty="0">
                <a:latin typeface="Cambria" panose="02040503050406030204" pitchFamily="18" charset="0"/>
              </a:rPr>
              <a:t>Dent, S. (2017, July 24). “Partner” Didi </a:t>
            </a:r>
            <a:r>
              <a:rPr lang="en-US" sz="1000" dirty="0" err="1">
                <a:latin typeface="Cambria" panose="02040503050406030204" pitchFamily="18" charset="0"/>
              </a:rPr>
              <a:t>Chuxing</a:t>
            </a:r>
            <a:r>
              <a:rPr lang="en-US" sz="1000" dirty="0">
                <a:latin typeface="Cambria" panose="02040503050406030204" pitchFamily="18" charset="0"/>
              </a:rPr>
              <a:t> is freezing Uber out of Southeast Asia. Retrieved from https://www.engadget.com/2017/07/24/didi-chuxing-softbank-grab-freezing-uber/</a:t>
            </a:r>
          </a:p>
          <a:p>
            <a:pPr marL="306000" indent="-306000" defTabSz="457200"/>
            <a:r>
              <a:rPr lang="en-US" sz="1000" dirty="0" err="1">
                <a:latin typeface="Cambria" panose="02040503050406030204" pitchFamily="18" charset="0"/>
              </a:rPr>
              <a:t>Hawkings</a:t>
            </a:r>
            <a:r>
              <a:rPr lang="en-US" sz="1000" dirty="0">
                <a:latin typeface="Cambria" panose="02040503050406030204" pitchFamily="18" charset="0"/>
              </a:rPr>
              <a:t>, A. J. (2018, Jan 18). Lyft drivers are happier than Uber drivers (probably because they earn more). Retrieved from https://www.theverge.com/2017/1/18/14311540/uber-lyft-drivers-satisfaction-survey-rideshare-guy</a:t>
            </a:r>
          </a:p>
          <a:p>
            <a:pPr marL="306000" indent="-306000" defTabSz="457200"/>
            <a:r>
              <a:rPr lang="en-US" sz="1000" dirty="0">
                <a:latin typeface="Cambria" panose="02040503050406030204" pitchFamily="18" charset="0"/>
              </a:rPr>
              <a:t>Henderson, P. (2017, November 3). U.S. judge deals setback to </a:t>
            </a:r>
            <a:r>
              <a:rPr lang="en-US" sz="1000" dirty="0" err="1">
                <a:latin typeface="Cambria" panose="02040503050406030204" pitchFamily="18" charset="0"/>
              </a:rPr>
              <a:t>Waymo</a:t>
            </a:r>
            <a:r>
              <a:rPr lang="en-US" sz="1000" dirty="0">
                <a:latin typeface="Cambria" panose="02040503050406030204" pitchFamily="18" charset="0"/>
              </a:rPr>
              <a:t> damage claim in Uber lawsuit. Retrieved from https://www.reuters.com/article/us-alphabet-uber-lawsuit/u-s-judge-deals-setback-to-waymo-damage-claim-in-uber-lawsuit-idUSKBN1D32J0</a:t>
            </a:r>
          </a:p>
          <a:p>
            <a:pPr marL="306000" indent="-306000" defTabSz="457200"/>
            <a:r>
              <a:rPr lang="en-US" sz="1000" dirty="0">
                <a:latin typeface="Cambria" panose="02040503050406030204" pitchFamily="18" charset="0"/>
              </a:rPr>
              <a:t>Isaac, M. (2017, May 14). Lyft and </a:t>
            </a:r>
            <a:r>
              <a:rPr lang="en-US" sz="1000" dirty="0" err="1">
                <a:latin typeface="Cambria" panose="02040503050406030204" pitchFamily="18" charset="0"/>
              </a:rPr>
              <a:t>Waymo</a:t>
            </a:r>
            <a:r>
              <a:rPr lang="en-US" sz="1000" dirty="0">
                <a:latin typeface="Cambria" panose="02040503050406030204" pitchFamily="18" charset="0"/>
              </a:rPr>
              <a:t> reach deal to collaborate on self-driving cars. Retrieved from https://www.nytimes.com/2017/05/14/technology/lyft-waymo-self-driving-cars.html</a:t>
            </a:r>
          </a:p>
          <a:p>
            <a:pPr marL="306000" indent="-306000" defTabSz="457200"/>
            <a:r>
              <a:rPr lang="en-US" sz="1000" dirty="0">
                <a:latin typeface="Cambria" panose="02040503050406030204" pitchFamily="18" charset="0"/>
              </a:rPr>
              <a:t>Isaac, M. (2017, July 21). Lyft to develop self-driving car technology in new Silicon Valley facility. Retrieved from https://www.nytimes.com/2017/07/21/technology/lyft-self-driving-car-technology.html</a:t>
            </a:r>
          </a:p>
          <a:p>
            <a:pPr marL="306000" indent="-306000" defTabSz="457200"/>
            <a:r>
              <a:rPr lang="en-US" sz="1000" dirty="0">
                <a:latin typeface="Cambria" panose="02040503050406030204" pitchFamily="18" charset="0"/>
              </a:rPr>
              <a:t>Isaac, M. (2017, November 9). Uber 2.0: New CEO wants to put his stamp on the company. Retrieved from https://www.nytimes.com/2017/11/09/business/dealbook/uber-ceo-dara-khosrowshahi.html</a:t>
            </a:r>
          </a:p>
          <a:p>
            <a:pPr marL="306000" indent="-306000" defTabSz="457200"/>
            <a:r>
              <a:rPr lang="en-US" sz="1000" dirty="0">
                <a:latin typeface="Cambria" panose="02040503050406030204" pitchFamily="18" charset="0"/>
              </a:rPr>
              <a:t>Jackson, T. (2017, April 24). Blocked traffic, immolated cars: Uber’s problems in Africa. Retrieved from http://fortune.com/2017/04/24/uber-problems-africa-expansion/</a:t>
            </a:r>
          </a:p>
          <a:p>
            <a:pPr marL="306000" indent="-306000" defTabSz="457200"/>
            <a:r>
              <a:rPr lang="en-US" sz="1000" dirty="0">
                <a:latin typeface="Cambria" panose="02040503050406030204" pitchFamily="18" charset="0"/>
              </a:rPr>
              <a:t>Kerr, D. (2017, September 14). Lyft said to be eyeing international expansion. Retrieved from https://www.cnet.com/news/lyft-said-to-be-eyeing-international-expansion/</a:t>
            </a:r>
          </a:p>
          <a:p>
            <a:pPr marL="306000" indent="-306000" defTabSz="457200"/>
            <a:r>
              <a:rPr lang="en-US" sz="1000" dirty="0" err="1">
                <a:latin typeface="Cambria" panose="02040503050406030204" pitchFamily="18" charset="0"/>
              </a:rPr>
              <a:t>Kosoff</a:t>
            </a:r>
            <a:r>
              <a:rPr lang="en-US" sz="1000" dirty="0">
                <a:latin typeface="Cambria" panose="02040503050406030204" pitchFamily="18" charset="0"/>
              </a:rPr>
              <a:t>, M. (2017, September 19). The Lyft guys reveal their kinder, gentler plan to crush Uber. Retrieved from https://www.vanityfair.com/news/2017/09/lyft-co-founders-interview</a:t>
            </a:r>
          </a:p>
          <a:p>
            <a:pPr marL="306000" indent="-306000" defTabSz="457200"/>
            <a:r>
              <a:rPr lang="en-US" sz="1000" dirty="0">
                <a:latin typeface="Cambria" panose="02040503050406030204" pitchFamily="18" charset="0"/>
              </a:rPr>
              <a:t>Levin, S. (2017, June 27). Uber's scandals, blunders and PR disasters: The full list. Retrieved from https://www.theguardian.com/technology/2017/jun/18/uber-travis-kalanick-scandal-pr-disaster-timeline</a:t>
            </a:r>
          </a:p>
          <a:p>
            <a:pPr marL="306000" indent="-306000" defTabSz="457200"/>
            <a:r>
              <a:rPr lang="en-US" sz="1000" dirty="0">
                <a:latin typeface="Cambria" panose="02040503050406030204" pitchFamily="18" charset="0"/>
              </a:rPr>
              <a:t>Lien, T. (2016, May 11). Lyft offers to pay $27 million to settle a lawsuit by drivers seeking employee status. Retrieved from http://www.latimes.com/business/technology/la-fi-tn-lyft-revised-settlement-20160511-snap-story.html</a:t>
            </a:r>
          </a:p>
          <a:p>
            <a:pPr marL="306000" indent="-306000" defTabSz="457200"/>
            <a:r>
              <a:rPr lang="en-US" sz="1000" dirty="0" err="1">
                <a:latin typeface="Cambria" panose="02040503050406030204" pitchFamily="18" charset="0"/>
              </a:rPr>
              <a:t>UberBlog</a:t>
            </a:r>
            <a:r>
              <a:rPr lang="en-US" sz="1000" dirty="0">
                <a:latin typeface="Cambria" panose="02040503050406030204" pitchFamily="18" charset="0"/>
              </a:rPr>
              <a:t>. (2017, September 1). A winning combination: Uber and public transit. Retrieved from https://www.uber.com/blog/seattle/a-winning-combination-uber-and-public-transit/</a:t>
            </a:r>
          </a:p>
          <a:p>
            <a:endParaRPr lang="en-US" sz="1000" dirty="0">
              <a:latin typeface="Cambria" panose="02040503050406030204" pitchFamily="18" charset="0"/>
            </a:endParaRPr>
          </a:p>
          <a:p>
            <a:pPr indent="-306000" defTabSz="457200"/>
            <a:r>
              <a:rPr lang="en-US" sz="1000" b="1" dirty="0">
                <a:latin typeface="Cambria" panose="02040503050406030204" pitchFamily="18" charset="0"/>
              </a:rPr>
              <a:t>PREDICTIONS</a:t>
            </a:r>
            <a:endParaRPr lang="en-US" sz="1000" dirty="0">
              <a:latin typeface="Cambria" panose="02040503050406030204" pitchFamily="18" charset="0"/>
            </a:endParaRPr>
          </a:p>
          <a:p>
            <a:pPr marL="306000" indent="-306000"/>
            <a:r>
              <a:rPr lang="en-US" sz="1000" dirty="0" err="1">
                <a:latin typeface="Cambria" panose="02040503050406030204" pitchFamily="18" charset="0"/>
              </a:rPr>
              <a:t>Molla</a:t>
            </a:r>
            <a:r>
              <a:rPr lang="en-US" sz="1000" dirty="0">
                <a:latin typeface="Cambria" panose="02040503050406030204" pitchFamily="18" charset="0"/>
              </a:rPr>
              <a:t>, R., &amp; Bhuiyan, J. (2017). Uber hasn’t recovered its business in San Francisco and New York since #</a:t>
            </a:r>
            <a:r>
              <a:rPr lang="en-US" sz="1000" dirty="0" err="1">
                <a:latin typeface="Cambria" panose="02040503050406030204" pitchFamily="18" charset="0"/>
              </a:rPr>
              <a:t>deleteUber</a:t>
            </a:r>
            <a:r>
              <a:rPr lang="en-US" sz="1000" dirty="0">
                <a:latin typeface="Cambria" panose="02040503050406030204" pitchFamily="18" charset="0"/>
              </a:rPr>
              <a:t> - Recode. Retrieved December 5, 2017, from https://www.recode.net/2017/11/8/16617798/uber-delete-uber-lyft-market-share-sales</a:t>
            </a:r>
          </a:p>
          <a:p>
            <a:pPr marL="306000" indent="-306000"/>
            <a:endParaRPr lang="en-US" sz="1000" dirty="0">
              <a:solidFill>
                <a:srgbClr val="FF0066"/>
              </a:solidFill>
              <a:latin typeface="Cambria" panose="02040503050406030204" pitchFamily="18" charset="0"/>
            </a:endParaRPr>
          </a:p>
          <a:p>
            <a:r>
              <a:rPr lang="en-US" sz="1000" b="1" dirty="0">
                <a:solidFill>
                  <a:srgbClr val="FF0066"/>
                </a:solidFill>
                <a:latin typeface="Cambria" panose="02040503050406030204" pitchFamily="18" charset="0"/>
              </a:rPr>
              <a:t>RECOMMENDATIONS (NEW CITATION FROM HYE)</a:t>
            </a:r>
          </a:p>
          <a:p>
            <a:r>
              <a:rPr lang="en-US" sz="1000" dirty="0" err="1">
                <a:solidFill>
                  <a:srgbClr val="FF0066"/>
                </a:solidFill>
              </a:rPr>
              <a:t>Nisen</a:t>
            </a:r>
            <a:r>
              <a:rPr lang="en-US" sz="1000" dirty="0">
                <a:solidFill>
                  <a:srgbClr val="FF0066"/>
                </a:solidFill>
              </a:rPr>
              <a:t>, M. (2013). Why Stack Ranking is Terrible Way to Motivate Employees. Retrieved from http://www.businessinsider.com/stack-ranking-employees-is-a-bad-idea-2013-11</a:t>
            </a:r>
          </a:p>
          <a:p>
            <a:endParaRPr lang="en-US" sz="1000" b="1" dirty="0">
              <a:latin typeface="Cambria" panose="02040503050406030204" pitchFamily="18" charset="0"/>
            </a:endParaRPr>
          </a:p>
          <a:p>
            <a:br>
              <a:rPr lang="en-US" sz="1000" dirty="0">
                <a:latin typeface="Cambria" panose="02040503050406030204" pitchFamily="18" charset="0"/>
              </a:rPr>
            </a:br>
            <a:br>
              <a:rPr lang="en-US" sz="1000" dirty="0">
                <a:latin typeface="Cambria" panose="02040503050406030204" pitchFamily="18" charset="0"/>
              </a:rPr>
            </a:br>
            <a:endParaRPr lang="en-US" sz="1000" kern="3000" spc="30" dirty="0">
              <a:solidFill>
                <a:schemeClr val="tx1">
                  <a:lumMod val="85000"/>
                  <a:lumOff val="15000"/>
                </a:schemeClr>
              </a:solidFill>
              <a:latin typeface="Cambria" panose="02040503050406030204" pitchFamily="18" charset="0"/>
            </a:endParaRPr>
          </a:p>
        </p:txBody>
      </p:sp>
      <p:sp>
        <p:nvSpPr>
          <p:cNvPr id="29" name="TextBox 28"/>
          <p:cNvSpPr txBox="1"/>
          <p:nvPr/>
        </p:nvSpPr>
        <p:spPr>
          <a:xfrm>
            <a:off x="2136976" y="-45660"/>
            <a:ext cx="4470198" cy="1569660"/>
          </a:xfrm>
          <a:prstGeom prst="rect">
            <a:avLst/>
          </a:prstGeom>
          <a:noFill/>
        </p:spPr>
        <p:txBody>
          <a:bodyPr wrap="none" rtlCol="0">
            <a:spAutoFit/>
          </a:bodyPr>
          <a:lstStyle/>
          <a:p>
            <a:r>
              <a:rPr lang="en-US" sz="9600" i="1" spc="-300" dirty="0">
                <a:solidFill>
                  <a:schemeClr val="tx1">
                    <a:lumMod val="85000"/>
                    <a:lumOff val="15000"/>
                  </a:schemeClr>
                </a:solidFill>
                <a:latin typeface="Bodoni MT" pitchFamily="18" charset="0"/>
              </a:rPr>
              <a:t>references</a:t>
            </a:r>
          </a:p>
        </p:txBody>
      </p:sp>
    </p:spTree>
    <p:extLst>
      <p:ext uri="{BB962C8B-B14F-4D97-AF65-F5344CB8AC3E}">
        <p14:creationId xmlns:p14="http://schemas.microsoft.com/office/powerpoint/2010/main" val="6069048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20308" y="90195"/>
            <a:ext cx="1551387" cy="646331"/>
          </a:xfrm>
          <a:prstGeom prst="rect">
            <a:avLst/>
          </a:prstGeom>
          <a:noFill/>
        </p:spPr>
        <p:txBody>
          <a:bodyPr wrap="none" rtlCol="0">
            <a:spAutoFit/>
          </a:bodyPr>
          <a:lstStyle/>
          <a:p>
            <a:pPr algn="ctr"/>
            <a:r>
              <a:rPr lang="en-US" sz="3600" i="1" spc="-300" dirty="0">
                <a:solidFill>
                  <a:schemeClr val="tx1">
                    <a:lumMod val="85000"/>
                    <a:lumOff val="15000"/>
                  </a:schemeClr>
                </a:solidFill>
                <a:latin typeface="Bodoni MT" pitchFamily="18" charset="0"/>
              </a:rPr>
              <a:t>references</a:t>
            </a:r>
          </a:p>
        </p:txBody>
      </p:sp>
      <p:sp>
        <p:nvSpPr>
          <p:cNvPr id="2" name="TextBox 1">
            <a:extLst>
              <a:ext uri="{FF2B5EF4-FFF2-40B4-BE49-F238E27FC236}">
                <a16:creationId xmlns:a16="http://schemas.microsoft.com/office/drawing/2014/main" id="{76EAD696-1282-48D1-BEF3-CAE7D8FDF268}"/>
              </a:ext>
            </a:extLst>
          </p:cNvPr>
          <p:cNvSpPr txBox="1"/>
          <p:nvPr/>
        </p:nvSpPr>
        <p:spPr>
          <a:xfrm>
            <a:off x="533400" y="838200"/>
            <a:ext cx="11125200" cy="5678478"/>
          </a:xfrm>
          <a:prstGeom prst="rect">
            <a:avLst/>
          </a:prstGeom>
          <a:noFill/>
        </p:spPr>
        <p:txBody>
          <a:bodyPr wrap="square" rtlCol="0">
            <a:spAutoFit/>
          </a:bodyPr>
          <a:lstStyle/>
          <a:p>
            <a:r>
              <a:rPr lang="en-US" sz="1100" b="1" dirty="0"/>
              <a:t>Future Goals: Uber</a:t>
            </a:r>
            <a:endParaRPr lang="en-US" sz="1100" dirty="0"/>
          </a:p>
          <a:p>
            <a:r>
              <a:rPr lang="en-US" sz="1100" dirty="0" err="1"/>
              <a:t>Bennhold</a:t>
            </a:r>
            <a:r>
              <a:rPr lang="en-US" sz="1100" dirty="0"/>
              <a:t>, K., &amp; Merced, M. J. (2017, Oct 3). Uber C.E.O. Aims to Win Back London. Retrieved from https://www.nytimes.com/2017/10/03/business/uber-london-dara-khosrowshahi.html</a:t>
            </a:r>
          </a:p>
          <a:p>
            <a:r>
              <a:rPr lang="en-US" sz="1100" dirty="0"/>
              <a:t>Carson, B. (2016, Aug 18). Travis Kalanick on Uber's bet on Self-Driving Cars: 'I can't be wrong'. Retrieved from http://www.businessinsider.com/travis-kalanick-interview-on-self-driving-cars-future-driver-jobs-2016-8</a:t>
            </a:r>
          </a:p>
          <a:p>
            <a:r>
              <a:rPr lang="en-US" sz="1100" dirty="0"/>
              <a:t>Dickey, M. R. (2017, Nov 7). These are Uber’s new ‘cultural norms’. Retrieved from https://techcrunch.com/2017/11/07/these-are-ubers-new-cultural-norms/</a:t>
            </a:r>
          </a:p>
          <a:p>
            <a:r>
              <a:rPr lang="en-US" sz="1100" dirty="0" err="1"/>
              <a:t>Fiegerman</a:t>
            </a:r>
            <a:r>
              <a:rPr lang="en-US" sz="1100" dirty="0"/>
              <a:t>, S. (2017, Nov 9). Uber CEO says company plans to go public in 2019. Retrieved from http://money.cnn.com/2017/11/09/technology/uber-ipo-2019/index.html</a:t>
            </a:r>
          </a:p>
          <a:p>
            <a:r>
              <a:rPr lang="en-US" sz="1100" dirty="0"/>
              <a:t>Isaac, M. (2017, Nov 9). Uber 2.0: New C.E.O. Wants to Put His Stamp on the Company. Retrieved from https://www.nytimes.com/2017/11/09/business/dealbook/uber-ceo-dara-khosrowshahi.html</a:t>
            </a:r>
          </a:p>
          <a:p>
            <a:r>
              <a:rPr lang="en-US" sz="1100" dirty="0"/>
              <a:t>Jones, G. R., &amp; George, J. M. (2016). Contemporary Management. New York: McGraw Hill Education.</a:t>
            </a:r>
          </a:p>
          <a:p>
            <a:r>
              <a:rPr lang="en-US" sz="1100" dirty="0"/>
              <a:t>Lien, T. (2016, May 7). Uber conquered taxis. Now it's going after everything else. Retrieved from http://www.latimes.com/business/technology/la-fi-tn-uber-everything-snap-story.html</a:t>
            </a:r>
          </a:p>
          <a:p>
            <a:r>
              <a:rPr lang="en-US" sz="1100" dirty="0"/>
              <a:t>Roelf, W. (2017, Nov 7). Uber bullish on Africa despite opposition from local taxi firms. Retrieved from https://af.reuters.com/article/africaTech/idAFL5N1ND4X8</a:t>
            </a:r>
          </a:p>
          <a:p>
            <a:r>
              <a:rPr lang="en-US" sz="1100" dirty="0"/>
              <a:t>Russell, J. (2016, Sep 27). Uber-owned Otto to offer freight hauling services using autonomous trucks in 2017. Retrieved from https://techcrunch.com/2016/09/27/uber-otto-freight-services-2017/</a:t>
            </a:r>
          </a:p>
          <a:p>
            <a:r>
              <a:rPr lang="en-US" sz="1100" dirty="0" err="1"/>
              <a:t>Skydsgaard</a:t>
            </a:r>
            <a:r>
              <a:rPr lang="en-US" sz="1100" dirty="0"/>
              <a:t>, N. (2017, April 18). Uber eyes EU expansion despite Denmark setback, looming EU court ruling. Retrieved from https://ca.reuters.com/article/technologyNews/idCAKBN17K22V-OCATC</a:t>
            </a:r>
          </a:p>
          <a:p>
            <a:r>
              <a:rPr lang="en-US" sz="1100" dirty="0"/>
              <a:t>Uber. (</a:t>
            </a:r>
            <a:r>
              <a:rPr lang="en-US" sz="1100" dirty="0" err="1"/>
              <a:t>n.d.</a:t>
            </a:r>
            <a:r>
              <a:rPr lang="en-US" sz="1100" dirty="0"/>
              <a:t>). Advanced Technologies Group. Retrieved from https://www.uber.com/info/atg/</a:t>
            </a:r>
          </a:p>
          <a:p>
            <a:r>
              <a:rPr lang="en-US" sz="1100" u="sng" dirty="0"/>
              <a:t>Image Citations</a:t>
            </a:r>
          </a:p>
          <a:p>
            <a:r>
              <a:rPr lang="en-US" sz="1100" dirty="0"/>
              <a:t>[1] -From https://www.uber.com/newsroom/media-assets/</a:t>
            </a:r>
          </a:p>
          <a:p>
            <a:r>
              <a:rPr lang="en-US" sz="1100" dirty="0"/>
              <a:t>[2] - From https://www.appdupe.com/uber-rush-logo/</a:t>
            </a:r>
          </a:p>
          <a:p>
            <a:r>
              <a:rPr lang="en-US" sz="1100" dirty="0"/>
              <a:t>[3] - From https://medium.com/global-intersection/sharing-economy-challenges-with-global-expansion-b54b62372750</a:t>
            </a:r>
          </a:p>
          <a:p>
            <a:r>
              <a:rPr lang="en-US" sz="1100" dirty="0"/>
              <a:t>[4] - From https://www.linkedin.com/company/uber-advanced-technologies-group?trk=company_logo</a:t>
            </a:r>
          </a:p>
          <a:p>
            <a:endParaRPr lang="en-US" sz="1100" dirty="0"/>
          </a:p>
          <a:p>
            <a:endParaRPr lang="en-US" sz="1100" dirty="0"/>
          </a:p>
          <a:p>
            <a:r>
              <a:rPr lang="en-US" sz="1100" b="1" dirty="0"/>
              <a:t>Future Goals – Lyft</a:t>
            </a:r>
          </a:p>
          <a:p>
            <a:r>
              <a:rPr lang="en-US" sz="1100" dirty="0"/>
              <a:t>Isaac, M., &amp; Benner, K. (2017, Oct 20). Lyft, Exploring I.P.O., Raises $1 Billion Led by Google's Parent. Retrieved from https://www.cnbc.com/2017/10/20/new-york-times-digital-lyft-exploring-i-p-o-raises-1-billion-led-by-googles-parent.html</a:t>
            </a:r>
          </a:p>
          <a:p>
            <a:r>
              <a:rPr lang="en-US" sz="1100" dirty="0" err="1"/>
              <a:t>Kosoff</a:t>
            </a:r>
            <a:r>
              <a:rPr lang="en-US" sz="1100" dirty="0"/>
              <a:t>, M. (2017, Sep 19). THE LYFT GUYS REVEAL THEIR KINDER, GENTLER PLAN TO CRUSH UBER. Retrieved from https://www.vanityfair.com/news/2017/09/lyft-co-founders-interview</a:t>
            </a:r>
          </a:p>
          <a:p>
            <a:r>
              <a:rPr lang="en-US" sz="1100" dirty="0"/>
              <a:t>Lyft. (2017, Jan 26). Lyft Kicks Off Massive Expansion, Launching 40 Cities. Retrieved from https://blog.lyft.com/posts/lyft-launches</a:t>
            </a:r>
          </a:p>
          <a:p>
            <a:r>
              <a:rPr lang="en-US" sz="1100" dirty="0"/>
              <a:t>Lyft. (</a:t>
            </a:r>
            <a:r>
              <a:rPr lang="en-US" sz="1100" dirty="0" err="1"/>
              <a:t>n.d.</a:t>
            </a:r>
            <a:r>
              <a:rPr lang="en-US" sz="1100" dirty="0"/>
              <a:t>). The Open Era of Autonomous. Retrieved from https://take.lyft.com/open-platform/</a:t>
            </a:r>
          </a:p>
          <a:p>
            <a:r>
              <a:rPr lang="en-US" sz="1100" dirty="0" err="1"/>
              <a:t>Seppala</a:t>
            </a:r>
            <a:r>
              <a:rPr lang="en-US" sz="1100" dirty="0"/>
              <a:t>, T. J. (2017, Nov 13). Lyft's international expansion begins this year in Toronto. Retrieved from https://www.engadget.com/2017/11/13/lyft-toronto/</a:t>
            </a:r>
          </a:p>
          <a:p>
            <a:r>
              <a:rPr lang="en-US" sz="1100" dirty="0"/>
              <a:t>Somerville, H. (2017, Sep 7). Lyft to offer rides in self-driving cars in San Francisco area. Retrieved from https://www.reuters.com/article/us-lyft-selfdriving/lyft-to-offer-rides-in-self-driving-cars-in-san-francisco-area-idUSKCN1BI1R0</a:t>
            </a:r>
          </a:p>
          <a:p>
            <a:r>
              <a:rPr lang="en-US" sz="1100" dirty="0"/>
              <a:t>Zimmer, J. (2016, Sep 18). The Road Ahead. Retrieved from https://medium.com/@johnzimmer/the-third-transportation-revolution-27860f05fa91</a:t>
            </a:r>
          </a:p>
        </p:txBody>
      </p:sp>
    </p:spTree>
    <p:extLst>
      <p:ext uri="{BB962C8B-B14F-4D97-AF65-F5344CB8AC3E}">
        <p14:creationId xmlns:p14="http://schemas.microsoft.com/office/powerpoint/2010/main" val="3812635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20308" y="90195"/>
            <a:ext cx="1551387" cy="646331"/>
          </a:xfrm>
          <a:prstGeom prst="rect">
            <a:avLst/>
          </a:prstGeom>
          <a:noFill/>
        </p:spPr>
        <p:txBody>
          <a:bodyPr wrap="none" rtlCol="0">
            <a:spAutoFit/>
          </a:bodyPr>
          <a:lstStyle/>
          <a:p>
            <a:pPr algn="ctr"/>
            <a:r>
              <a:rPr lang="en-US" sz="3600" i="1" spc="-300" dirty="0">
                <a:solidFill>
                  <a:schemeClr val="tx1">
                    <a:lumMod val="85000"/>
                    <a:lumOff val="15000"/>
                  </a:schemeClr>
                </a:solidFill>
                <a:latin typeface="Bodoni MT" pitchFamily="18" charset="0"/>
              </a:rPr>
              <a:t>references</a:t>
            </a:r>
          </a:p>
        </p:txBody>
      </p:sp>
      <p:sp>
        <p:nvSpPr>
          <p:cNvPr id="2" name="TextBox 1">
            <a:extLst>
              <a:ext uri="{FF2B5EF4-FFF2-40B4-BE49-F238E27FC236}">
                <a16:creationId xmlns:a16="http://schemas.microsoft.com/office/drawing/2014/main" id="{76EAD696-1282-48D1-BEF3-CAE7D8FDF268}"/>
              </a:ext>
            </a:extLst>
          </p:cNvPr>
          <p:cNvSpPr txBox="1"/>
          <p:nvPr/>
        </p:nvSpPr>
        <p:spPr>
          <a:xfrm>
            <a:off x="533400" y="838200"/>
            <a:ext cx="11125200" cy="5847755"/>
          </a:xfrm>
          <a:prstGeom prst="rect">
            <a:avLst/>
          </a:prstGeom>
          <a:noFill/>
        </p:spPr>
        <p:txBody>
          <a:bodyPr wrap="square" rtlCol="0">
            <a:spAutoFit/>
          </a:bodyPr>
          <a:lstStyle/>
          <a:p>
            <a:r>
              <a:rPr lang="en-US" sz="1100" b="1" dirty="0"/>
              <a:t>Future Goals – Lyft (Continued)</a:t>
            </a:r>
          </a:p>
          <a:p>
            <a:r>
              <a:rPr lang="en-US" sz="1100" u="sng" dirty="0"/>
              <a:t>Image Citations</a:t>
            </a:r>
          </a:p>
          <a:p>
            <a:r>
              <a:rPr lang="en-US" sz="1100" dirty="0"/>
              <a:t>[5] -From https://blog.lyft.com/posts/lyft-launches </a:t>
            </a:r>
          </a:p>
          <a:p>
            <a:r>
              <a:rPr lang="en-US" sz="1100" dirty="0"/>
              <a:t>[6] - https://take.lyft.com/open-platform/</a:t>
            </a:r>
          </a:p>
          <a:p>
            <a:endParaRPr lang="en-US" sz="1100" dirty="0"/>
          </a:p>
          <a:p>
            <a:r>
              <a:rPr lang="en-US" sz="1100" b="1" dirty="0"/>
              <a:t>SWOT - Uber -Strengths and Weaknesses </a:t>
            </a:r>
          </a:p>
          <a:p>
            <a:r>
              <a:rPr lang="en-US" sz="1100" dirty="0"/>
              <a:t>Berry, M. (2017, November 3). How Many Uber Drivers Are There? Retrieved from https://therideshareguy.com/how-many-uber-drivers-are-there/</a:t>
            </a:r>
          </a:p>
          <a:p>
            <a:r>
              <a:rPr lang="en-US" sz="1100" dirty="0"/>
              <a:t>Bhuiyan, J. (2017, Nov 7). Uber’s U.S. sales have recovered after the #</a:t>
            </a:r>
            <a:r>
              <a:rPr lang="en-US" sz="1100" dirty="0" err="1"/>
              <a:t>deleteUber</a:t>
            </a:r>
            <a:r>
              <a:rPr lang="en-US" sz="1100" dirty="0"/>
              <a:t> campaign but Lyft is still gaining. Retrieved from https://www.recode.net/2017/11/5/16599156/uber-business-market-share-lyft-scandal-delete-uber</a:t>
            </a:r>
          </a:p>
          <a:p>
            <a:r>
              <a:rPr lang="en-US" sz="1100" dirty="0"/>
              <a:t>Hawkins, A. J. (2016, Feb 15). Uber drivers say that driving for Uber kind of sucks. Retrieved from https://www.theverge.com/2016/2/15/11004250/uber-drivers-survey-satisfaction-rideshare-guy</a:t>
            </a:r>
          </a:p>
          <a:p>
            <a:r>
              <a:rPr lang="en-US" sz="1100" dirty="0"/>
              <a:t>Isaac, M. (2017, Feb 22). Inside Uber’s Aggressive, Unrestrained Workplace Culture. Retrieved from https://www.nytimes.com/2017/02/22/technology/uber-workplace-culture.html?mtrref=www.google.com&amp;gwh=617BB22A0B4E8C9CCBA83A6C1E39BA3B&amp;gwt=pay</a:t>
            </a:r>
          </a:p>
          <a:p>
            <a:r>
              <a:rPr lang="en-US" sz="1100" dirty="0"/>
              <a:t>Konigsberg, R. (2017, June 13). Uber's Top Investors. Retrieved from https://www.investopedia.com/insights/ubers-top-investors/</a:t>
            </a:r>
          </a:p>
          <a:p>
            <a:r>
              <a:rPr lang="en-US" sz="1100" dirty="0"/>
              <a:t>Levin, S. (2017, June 27). Uber's scandals, blunders and PR disasters: the full list. Retrieved from https://www.theguardian.com/technology/2017/jun/18/uber-travis-kalanick-scandal-pr-disaster-timeline</a:t>
            </a:r>
          </a:p>
          <a:p>
            <a:r>
              <a:rPr lang="en-US" sz="1100" dirty="0"/>
              <a:t>Mills, C. (2017, April 14). Uber can't stop losing money. Retrieved from http://bgr.com/2017/04/14/uber-2016-profit-loss-financials/</a:t>
            </a:r>
          </a:p>
          <a:p>
            <a:r>
              <a:rPr lang="en-US" sz="1100" dirty="0" err="1"/>
              <a:t>Schaal</a:t>
            </a:r>
            <a:r>
              <a:rPr lang="en-US" sz="1100" dirty="0"/>
              <a:t>, D. (2017, Aug 28). Can Uber’s New CEO Dara </a:t>
            </a:r>
            <a:r>
              <a:rPr lang="en-US" sz="1100" dirty="0" err="1"/>
              <a:t>Khosrowshahi</a:t>
            </a:r>
            <a:r>
              <a:rPr lang="en-US" sz="1100" dirty="0"/>
              <a:t> Turn It Around Like He Did Expedia? Retrieved from https://skift.com/2017/08/28/can-ubers-new-ceo-dara-khosrowshahi-turn-it-around-like-he-did-expedia/</a:t>
            </a:r>
          </a:p>
          <a:p>
            <a:r>
              <a:rPr lang="en-US" sz="1100" dirty="0"/>
              <a:t>Uber. (</a:t>
            </a:r>
            <a:r>
              <a:rPr lang="en-US" sz="1100" dirty="0" err="1"/>
              <a:t>n.d.</a:t>
            </a:r>
            <a:r>
              <a:rPr lang="en-US" sz="1100" dirty="0"/>
              <a:t>). Uber cities around the Globe. Retrieved from https://www.uber.com/cities/</a:t>
            </a:r>
          </a:p>
          <a:p>
            <a:r>
              <a:rPr lang="en-US" sz="1100" dirty="0"/>
              <a:t>Somerville, H. (2017, Sep 7). Lyft to offer rides in self-driving cars in San Francisco area. Retrieved from https://www.reuters.com/article/us-lyft-selfdriving/lyft-to-offer-rides-in-self-driving-cars-in-san-francisco-area-idUSKCN1BI1R0</a:t>
            </a:r>
          </a:p>
          <a:p>
            <a:r>
              <a:rPr lang="en-US" sz="1100" dirty="0"/>
              <a:t> Uber. (</a:t>
            </a:r>
            <a:r>
              <a:rPr lang="en-US" sz="1100" dirty="0" err="1"/>
              <a:t>n.d.</a:t>
            </a:r>
            <a:r>
              <a:rPr lang="en-US" sz="1100" dirty="0"/>
              <a:t>). Advanced Technologies Group. Retrieved from https://www.uber.com/info/atg/</a:t>
            </a:r>
          </a:p>
          <a:p>
            <a:r>
              <a:rPr lang="en-US" sz="1100" dirty="0"/>
              <a:t>Dickey, M. R. (2017, Nov 7). These are Uber’s new ‘cultural norms’. Retrieved from https://techcrunch.com/2017/11/07/these-are-ubers-new-cultural-norms/</a:t>
            </a:r>
          </a:p>
          <a:p>
            <a:endParaRPr lang="en-US" sz="1100" dirty="0"/>
          </a:p>
          <a:p>
            <a:r>
              <a:rPr lang="en-US" sz="1100" b="1" dirty="0"/>
              <a:t>SWOT -Uber - Opportunities  and Threats</a:t>
            </a:r>
          </a:p>
          <a:p>
            <a:r>
              <a:rPr lang="en-US" sz="1100" dirty="0"/>
              <a:t>Isaac, M. (2017, June 6). Playing Catch-Up to Uber on Self-Driving, Lyft Teams Up With Partners. Retrieved from https://www.nytimes.com/2017/06/06/technology/lyft-self-driving-nutonomy-partnership.html?mtrref=www.google.com&amp;gwh=F608EA6B556C429917218EB03291AD6F&amp;gwt=pay</a:t>
            </a:r>
          </a:p>
          <a:p>
            <a:r>
              <a:rPr lang="en-US" sz="1100" dirty="0"/>
              <a:t>Metz, C. (2017, Nov 28). Rebuking Uber Lawyers, Judge Delays Trade Secrets Trial. Retrieved from https://www.nytimes.com/2017/11/28/technology/uber-waymo-lawsuit.html?mtrref=www.google.com&amp;gwh=D2BB3C35430F1C1A835E711A8D0A4FFF&amp;gwt=pay</a:t>
            </a:r>
          </a:p>
          <a:p>
            <a:r>
              <a:rPr lang="en-US" sz="1100" dirty="0"/>
              <a:t>Stewart, J. (2017, May 10). MAPPED: THE TOP 263 COMPANIES RACING TOWARD AUTONOMOUS CARS. Retrieved from https://www.wired.com/2017/05/mapped-top-263-companies-racing-toward-autonomous-cars/</a:t>
            </a:r>
          </a:p>
          <a:p>
            <a:endParaRPr lang="en-US" sz="1100" dirty="0"/>
          </a:p>
          <a:p>
            <a:endParaRPr lang="en-US" sz="1100" dirty="0"/>
          </a:p>
        </p:txBody>
      </p:sp>
    </p:spTree>
    <p:extLst>
      <p:ext uri="{BB962C8B-B14F-4D97-AF65-F5344CB8AC3E}">
        <p14:creationId xmlns:p14="http://schemas.microsoft.com/office/powerpoint/2010/main" val="1279973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20308" y="90195"/>
            <a:ext cx="1551387" cy="646331"/>
          </a:xfrm>
          <a:prstGeom prst="rect">
            <a:avLst/>
          </a:prstGeom>
          <a:noFill/>
        </p:spPr>
        <p:txBody>
          <a:bodyPr wrap="none" rtlCol="0">
            <a:spAutoFit/>
          </a:bodyPr>
          <a:lstStyle/>
          <a:p>
            <a:pPr algn="ctr"/>
            <a:r>
              <a:rPr lang="en-US" sz="3600" i="1" spc="-300" dirty="0">
                <a:solidFill>
                  <a:schemeClr val="tx1">
                    <a:lumMod val="85000"/>
                    <a:lumOff val="15000"/>
                  </a:schemeClr>
                </a:solidFill>
                <a:latin typeface="Bodoni MT" pitchFamily="18" charset="0"/>
              </a:rPr>
              <a:t>references</a:t>
            </a:r>
          </a:p>
        </p:txBody>
      </p:sp>
      <p:sp>
        <p:nvSpPr>
          <p:cNvPr id="2" name="TextBox 1">
            <a:extLst>
              <a:ext uri="{FF2B5EF4-FFF2-40B4-BE49-F238E27FC236}">
                <a16:creationId xmlns:a16="http://schemas.microsoft.com/office/drawing/2014/main" id="{76EAD696-1282-48D1-BEF3-CAE7D8FDF268}"/>
              </a:ext>
            </a:extLst>
          </p:cNvPr>
          <p:cNvSpPr txBox="1"/>
          <p:nvPr/>
        </p:nvSpPr>
        <p:spPr>
          <a:xfrm>
            <a:off x="533400" y="838200"/>
            <a:ext cx="11125200" cy="2292935"/>
          </a:xfrm>
          <a:prstGeom prst="rect">
            <a:avLst/>
          </a:prstGeom>
          <a:noFill/>
        </p:spPr>
        <p:txBody>
          <a:bodyPr wrap="square" rtlCol="0">
            <a:spAutoFit/>
          </a:bodyPr>
          <a:lstStyle/>
          <a:p>
            <a:r>
              <a:rPr lang="en-US" sz="1100" b="1" dirty="0"/>
              <a:t>SWOT -Uber - Opportunities  and Threats (Continued)</a:t>
            </a:r>
          </a:p>
          <a:p>
            <a:r>
              <a:rPr lang="en-US" sz="1100" dirty="0" err="1"/>
              <a:t>Titcomb</a:t>
            </a:r>
            <a:r>
              <a:rPr lang="en-US" sz="1100" dirty="0"/>
              <a:t>, J. (2017, Sep 27). More pain for banned Uber as arch-rival Lyft moves in on London market. Retrieved from http://www.telegraph.co.uk/technology/2017/09/23/uber-arch-rival-lyft-holds-talks-transport-london-plots-global/</a:t>
            </a:r>
          </a:p>
          <a:p>
            <a:r>
              <a:rPr lang="en-US" sz="1100" dirty="0"/>
              <a:t>Valle, S. D., Bissel, J., &amp; Kircher, D. (2016). For anyone who switched to driving for Lyft from Uber, why did you choose to switch? Retrieved from https://www.quora.com/For-anyone-who-switched-to-driving-for-Lyft-from-Uber-why-did-you-choose-to-switch</a:t>
            </a:r>
          </a:p>
          <a:p>
            <a:r>
              <a:rPr lang="en-US" sz="1100" dirty="0"/>
              <a:t>Walker, M. J. (2017). Hype Cycle for Emerging Technologies, 2017. Gartner.</a:t>
            </a:r>
          </a:p>
          <a:p>
            <a:r>
              <a:rPr lang="en-US" sz="1100" dirty="0"/>
              <a:t>Lien, T. (2016, May 7). Uber conquered taxis. Now it's going after everything else. Retrieved from http://www.latimes.com/business/technology/la-fi-tn-uber-everything-snap-story.html</a:t>
            </a:r>
          </a:p>
          <a:p>
            <a:r>
              <a:rPr lang="en-US" sz="1100" dirty="0"/>
              <a:t>Russell, J. (2016, Sep 27). Uber-owned Otto to offer freight hauling services using autonomous trucks in 2017. Retrieved from https://techcrunch.com/2016/09/27/uber-otto-freight-services-2017/</a:t>
            </a:r>
          </a:p>
          <a:p>
            <a:endParaRPr lang="en-US" sz="1100" dirty="0"/>
          </a:p>
          <a:p>
            <a:endParaRPr lang="en-US" sz="1100" dirty="0"/>
          </a:p>
          <a:p>
            <a:endParaRPr lang="en-US" sz="1100" b="1" dirty="0"/>
          </a:p>
          <a:p>
            <a:endParaRPr lang="en-US" sz="1100" b="1" dirty="0"/>
          </a:p>
        </p:txBody>
      </p:sp>
    </p:spTree>
    <p:extLst>
      <p:ext uri="{BB962C8B-B14F-4D97-AF65-F5344CB8AC3E}">
        <p14:creationId xmlns:p14="http://schemas.microsoft.com/office/powerpoint/2010/main" val="62803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671" y="685800"/>
            <a:ext cx="2201244" cy="1862048"/>
          </a:xfrm>
          <a:prstGeom prst="rect">
            <a:avLst/>
          </a:prstGeom>
          <a:noFill/>
        </p:spPr>
        <p:txBody>
          <a:bodyPr wrap="square" rtlCol="0">
            <a:spAutoFit/>
          </a:bodyPr>
          <a:lstStyle/>
          <a:p>
            <a:r>
              <a:rPr lang="en-US" sz="11500" b="1" spc="-300" dirty="0">
                <a:latin typeface="BodoniXT" pitchFamily="2" charset="0"/>
              </a:rPr>
              <a:t>01</a:t>
            </a:r>
          </a:p>
        </p:txBody>
      </p:sp>
      <p:sp>
        <p:nvSpPr>
          <p:cNvPr id="3" name="Rectangle 2"/>
          <p:cNvSpPr/>
          <p:nvPr/>
        </p:nvSpPr>
        <p:spPr>
          <a:xfrm>
            <a:off x="1007714" y="1476345"/>
            <a:ext cx="1828800"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Background</a:t>
            </a:r>
          </a:p>
        </p:txBody>
      </p:sp>
      <p:sp>
        <p:nvSpPr>
          <p:cNvPr id="9" name="TextBox 8"/>
          <p:cNvSpPr txBox="1"/>
          <p:nvPr/>
        </p:nvSpPr>
        <p:spPr>
          <a:xfrm>
            <a:off x="3970957" y="762000"/>
            <a:ext cx="2201244" cy="1862048"/>
          </a:xfrm>
          <a:prstGeom prst="rect">
            <a:avLst/>
          </a:prstGeom>
          <a:noFill/>
        </p:spPr>
        <p:txBody>
          <a:bodyPr wrap="square" rtlCol="0">
            <a:spAutoFit/>
          </a:bodyPr>
          <a:lstStyle/>
          <a:p>
            <a:r>
              <a:rPr lang="en-US" sz="11500" b="1" spc="-300" dirty="0">
                <a:latin typeface="BodoniXT" pitchFamily="2" charset="0"/>
              </a:rPr>
              <a:t>02</a:t>
            </a:r>
          </a:p>
        </p:txBody>
      </p:sp>
      <p:sp>
        <p:nvSpPr>
          <p:cNvPr id="10" name="Rectangle 9"/>
          <p:cNvSpPr/>
          <p:nvPr/>
        </p:nvSpPr>
        <p:spPr>
          <a:xfrm>
            <a:off x="3657600" y="1488995"/>
            <a:ext cx="2277444"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2000" b="1" dirty="0">
                <a:solidFill>
                  <a:schemeClr val="bg1"/>
                </a:solidFill>
                <a:latin typeface="Minion Pro" pitchFamily="18" charset="0"/>
              </a:rPr>
              <a:t>External Factors</a:t>
            </a:r>
          </a:p>
        </p:txBody>
      </p:sp>
      <p:sp>
        <p:nvSpPr>
          <p:cNvPr id="11" name="TextBox 10"/>
          <p:cNvSpPr txBox="1"/>
          <p:nvPr/>
        </p:nvSpPr>
        <p:spPr>
          <a:xfrm>
            <a:off x="6714157" y="685800"/>
            <a:ext cx="2201244" cy="1862048"/>
          </a:xfrm>
          <a:prstGeom prst="rect">
            <a:avLst/>
          </a:prstGeom>
          <a:noFill/>
        </p:spPr>
        <p:txBody>
          <a:bodyPr wrap="square" rtlCol="0">
            <a:spAutoFit/>
          </a:bodyPr>
          <a:lstStyle/>
          <a:p>
            <a:r>
              <a:rPr lang="en-US" sz="11500" b="1" spc="-300" dirty="0">
                <a:latin typeface="BodoniXT" pitchFamily="2" charset="0"/>
              </a:rPr>
              <a:t>03</a:t>
            </a:r>
          </a:p>
        </p:txBody>
      </p:sp>
      <p:sp>
        <p:nvSpPr>
          <p:cNvPr id="12" name="Rectangle 11"/>
          <p:cNvSpPr/>
          <p:nvPr/>
        </p:nvSpPr>
        <p:spPr>
          <a:xfrm>
            <a:off x="6553200" y="1476345"/>
            <a:ext cx="2048844"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Internal Factors</a:t>
            </a:r>
          </a:p>
        </p:txBody>
      </p:sp>
      <p:sp>
        <p:nvSpPr>
          <p:cNvPr id="13" name="TextBox 12"/>
          <p:cNvSpPr txBox="1"/>
          <p:nvPr/>
        </p:nvSpPr>
        <p:spPr>
          <a:xfrm>
            <a:off x="9398270" y="685800"/>
            <a:ext cx="2201244" cy="1862048"/>
          </a:xfrm>
          <a:prstGeom prst="rect">
            <a:avLst/>
          </a:prstGeom>
          <a:noFill/>
        </p:spPr>
        <p:txBody>
          <a:bodyPr wrap="square" rtlCol="0">
            <a:spAutoFit/>
          </a:bodyPr>
          <a:lstStyle/>
          <a:p>
            <a:r>
              <a:rPr lang="en-US" sz="11500" b="1" spc="-300" dirty="0">
                <a:latin typeface="BodoniXT" pitchFamily="2" charset="0"/>
              </a:rPr>
              <a:t>04</a:t>
            </a:r>
          </a:p>
        </p:txBody>
      </p:sp>
      <p:sp>
        <p:nvSpPr>
          <p:cNvPr id="14" name="Rectangle 13"/>
          <p:cNvSpPr/>
          <p:nvPr/>
        </p:nvSpPr>
        <p:spPr>
          <a:xfrm>
            <a:off x="9161114" y="1476345"/>
            <a:ext cx="2125043"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Overview</a:t>
            </a:r>
          </a:p>
        </p:txBody>
      </p:sp>
      <p:sp>
        <p:nvSpPr>
          <p:cNvPr id="15" name="TextBox 14"/>
          <p:cNvSpPr txBox="1"/>
          <p:nvPr/>
        </p:nvSpPr>
        <p:spPr>
          <a:xfrm>
            <a:off x="914400" y="2362199"/>
            <a:ext cx="2006558" cy="600164"/>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Quick Facts</a:t>
            </a:r>
          </a:p>
          <a:p>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Objective</a:t>
            </a:r>
          </a:p>
        </p:txBody>
      </p:sp>
      <p:sp>
        <p:nvSpPr>
          <p:cNvPr id="16" name="TextBox 15"/>
          <p:cNvSpPr txBox="1"/>
          <p:nvPr/>
        </p:nvSpPr>
        <p:spPr>
          <a:xfrm>
            <a:off x="3860662" y="2438399"/>
            <a:ext cx="2006558" cy="600164"/>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PEST Analysis</a:t>
            </a:r>
          </a:p>
          <a:p>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Porter’s Five Forces</a:t>
            </a:r>
          </a:p>
        </p:txBody>
      </p:sp>
      <p:sp>
        <p:nvSpPr>
          <p:cNvPr id="17" name="TextBox 16"/>
          <p:cNvSpPr txBox="1"/>
          <p:nvPr/>
        </p:nvSpPr>
        <p:spPr>
          <a:xfrm>
            <a:off x="6561576" y="2362199"/>
            <a:ext cx="2006558" cy="1446550"/>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Corporate Social Responsibility  </a:t>
            </a:r>
          </a:p>
          <a:p>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Structure</a:t>
            </a:r>
          </a:p>
          <a:p>
            <a:pPr marL="171450" indent="-171450">
              <a:buFont typeface="Arial" panose="020B0604020202020204" pitchFamily="34" charset="0"/>
              <a:buChar char="•"/>
            </a:pPr>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Leadership</a:t>
            </a:r>
          </a:p>
          <a:p>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Culture</a:t>
            </a:r>
          </a:p>
        </p:txBody>
      </p:sp>
      <p:sp>
        <p:nvSpPr>
          <p:cNvPr id="18" name="TextBox 17"/>
          <p:cNvSpPr txBox="1"/>
          <p:nvPr/>
        </p:nvSpPr>
        <p:spPr>
          <a:xfrm>
            <a:off x="9304956" y="2362199"/>
            <a:ext cx="2006558" cy="261610"/>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SWOT Analysis</a:t>
            </a:r>
          </a:p>
        </p:txBody>
      </p:sp>
      <p:sp>
        <p:nvSpPr>
          <p:cNvPr id="19" name="TextBox 18"/>
          <p:cNvSpPr txBox="1"/>
          <p:nvPr/>
        </p:nvSpPr>
        <p:spPr>
          <a:xfrm>
            <a:off x="4724400" y="0"/>
            <a:ext cx="2793714"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Table of Contents</a:t>
            </a:r>
          </a:p>
        </p:txBody>
      </p:sp>
      <p:sp>
        <p:nvSpPr>
          <p:cNvPr id="20" name="TextBox 19">
            <a:extLst>
              <a:ext uri="{FF2B5EF4-FFF2-40B4-BE49-F238E27FC236}">
                <a16:creationId xmlns:a16="http://schemas.microsoft.com/office/drawing/2014/main" id="{2C483662-15F3-44D7-9ADE-3546EFA8F8F2}"/>
              </a:ext>
            </a:extLst>
          </p:cNvPr>
          <p:cNvSpPr txBox="1"/>
          <p:nvPr/>
        </p:nvSpPr>
        <p:spPr>
          <a:xfrm>
            <a:off x="1168671" y="3659596"/>
            <a:ext cx="2201244" cy="1862048"/>
          </a:xfrm>
          <a:prstGeom prst="rect">
            <a:avLst/>
          </a:prstGeom>
          <a:noFill/>
        </p:spPr>
        <p:txBody>
          <a:bodyPr wrap="square" rtlCol="0">
            <a:spAutoFit/>
          </a:bodyPr>
          <a:lstStyle/>
          <a:p>
            <a:r>
              <a:rPr lang="en-US" sz="11500" b="1" spc="-300" dirty="0">
                <a:latin typeface="BodoniXT" pitchFamily="2" charset="0"/>
              </a:rPr>
              <a:t>05</a:t>
            </a:r>
          </a:p>
        </p:txBody>
      </p:sp>
      <p:sp>
        <p:nvSpPr>
          <p:cNvPr id="21" name="Rectangle 20">
            <a:extLst>
              <a:ext uri="{FF2B5EF4-FFF2-40B4-BE49-F238E27FC236}">
                <a16:creationId xmlns:a16="http://schemas.microsoft.com/office/drawing/2014/main" id="{B3D00FEA-09DA-44DF-8DBA-BDFDFBF56255}"/>
              </a:ext>
            </a:extLst>
          </p:cNvPr>
          <p:cNvSpPr/>
          <p:nvPr/>
        </p:nvSpPr>
        <p:spPr>
          <a:xfrm>
            <a:off x="1007714" y="4450141"/>
            <a:ext cx="1828800"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Future Goals</a:t>
            </a:r>
          </a:p>
        </p:txBody>
      </p:sp>
      <p:sp>
        <p:nvSpPr>
          <p:cNvPr id="22" name="TextBox 21">
            <a:extLst>
              <a:ext uri="{FF2B5EF4-FFF2-40B4-BE49-F238E27FC236}">
                <a16:creationId xmlns:a16="http://schemas.microsoft.com/office/drawing/2014/main" id="{5FC09264-E220-4D85-B2C0-F1F4CB9487F7}"/>
              </a:ext>
            </a:extLst>
          </p:cNvPr>
          <p:cNvSpPr txBox="1"/>
          <p:nvPr/>
        </p:nvSpPr>
        <p:spPr>
          <a:xfrm>
            <a:off x="3970957" y="3659596"/>
            <a:ext cx="2201244" cy="1862048"/>
          </a:xfrm>
          <a:prstGeom prst="rect">
            <a:avLst/>
          </a:prstGeom>
          <a:noFill/>
        </p:spPr>
        <p:txBody>
          <a:bodyPr wrap="square" rtlCol="0">
            <a:spAutoFit/>
          </a:bodyPr>
          <a:lstStyle/>
          <a:p>
            <a:r>
              <a:rPr lang="en-US" sz="11500" b="1" spc="-300" dirty="0">
                <a:latin typeface="BodoniXT" pitchFamily="2" charset="0"/>
              </a:rPr>
              <a:t>06</a:t>
            </a:r>
          </a:p>
        </p:txBody>
      </p:sp>
      <p:sp>
        <p:nvSpPr>
          <p:cNvPr id="23" name="Rectangle 22">
            <a:extLst>
              <a:ext uri="{FF2B5EF4-FFF2-40B4-BE49-F238E27FC236}">
                <a16:creationId xmlns:a16="http://schemas.microsoft.com/office/drawing/2014/main" id="{D7C3C102-04A2-4189-AA77-4E01D3CBC930}"/>
              </a:ext>
            </a:extLst>
          </p:cNvPr>
          <p:cNvSpPr/>
          <p:nvPr/>
        </p:nvSpPr>
        <p:spPr>
          <a:xfrm>
            <a:off x="3810000" y="4450141"/>
            <a:ext cx="1913377"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Predictions</a:t>
            </a:r>
          </a:p>
        </p:txBody>
      </p:sp>
      <p:sp>
        <p:nvSpPr>
          <p:cNvPr id="24" name="TextBox 23">
            <a:extLst>
              <a:ext uri="{FF2B5EF4-FFF2-40B4-BE49-F238E27FC236}">
                <a16:creationId xmlns:a16="http://schemas.microsoft.com/office/drawing/2014/main" id="{9A9FE434-EBBC-40AD-BED4-4CD6BDE74372}"/>
              </a:ext>
            </a:extLst>
          </p:cNvPr>
          <p:cNvSpPr txBox="1"/>
          <p:nvPr/>
        </p:nvSpPr>
        <p:spPr>
          <a:xfrm>
            <a:off x="6655070" y="3633282"/>
            <a:ext cx="2201244" cy="1862048"/>
          </a:xfrm>
          <a:prstGeom prst="rect">
            <a:avLst/>
          </a:prstGeom>
          <a:noFill/>
        </p:spPr>
        <p:txBody>
          <a:bodyPr wrap="square" rtlCol="0">
            <a:spAutoFit/>
          </a:bodyPr>
          <a:lstStyle/>
          <a:p>
            <a:r>
              <a:rPr lang="en-US" sz="11500" b="1" spc="-300" dirty="0">
                <a:latin typeface="BodoniXT" pitchFamily="2" charset="0"/>
              </a:rPr>
              <a:t>07</a:t>
            </a:r>
          </a:p>
        </p:txBody>
      </p:sp>
      <p:sp>
        <p:nvSpPr>
          <p:cNvPr id="25" name="Rectangle 24">
            <a:extLst>
              <a:ext uri="{FF2B5EF4-FFF2-40B4-BE49-F238E27FC236}">
                <a16:creationId xmlns:a16="http://schemas.microsoft.com/office/drawing/2014/main" id="{476322AC-2CCB-4C67-855B-9609C1048912}"/>
              </a:ext>
            </a:extLst>
          </p:cNvPr>
          <p:cNvSpPr/>
          <p:nvPr/>
        </p:nvSpPr>
        <p:spPr>
          <a:xfrm>
            <a:off x="6494113" y="4423827"/>
            <a:ext cx="2201244"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Recommendations</a:t>
            </a:r>
          </a:p>
        </p:txBody>
      </p:sp>
      <p:sp>
        <p:nvSpPr>
          <p:cNvPr id="26" name="TextBox 25">
            <a:extLst>
              <a:ext uri="{FF2B5EF4-FFF2-40B4-BE49-F238E27FC236}">
                <a16:creationId xmlns:a16="http://schemas.microsoft.com/office/drawing/2014/main" id="{05ED422F-E986-4DC7-A1A3-C4A8533C0BA4}"/>
              </a:ext>
            </a:extLst>
          </p:cNvPr>
          <p:cNvSpPr txBox="1"/>
          <p:nvPr/>
        </p:nvSpPr>
        <p:spPr>
          <a:xfrm>
            <a:off x="9457356" y="3676473"/>
            <a:ext cx="2201244" cy="1862048"/>
          </a:xfrm>
          <a:prstGeom prst="rect">
            <a:avLst/>
          </a:prstGeom>
          <a:noFill/>
        </p:spPr>
        <p:txBody>
          <a:bodyPr wrap="square" rtlCol="0">
            <a:spAutoFit/>
          </a:bodyPr>
          <a:lstStyle/>
          <a:p>
            <a:r>
              <a:rPr lang="en-US" sz="11500" b="1" spc="-300" dirty="0">
                <a:latin typeface="BodoniXT" pitchFamily="2" charset="0"/>
              </a:rPr>
              <a:t>08</a:t>
            </a:r>
          </a:p>
        </p:txBody>
      </p:sp>
      <p:sp>
        <p:nvSpPr>
          <p:cNvPr id="27" name="Rectangle 26">
            <a:extLst>
              <a:ext uri="{FF2B5EF4-FFF2-40B4-BE49-F238E27FC236}">
                <a16:creationId xmlns:a16="http://schemas.microsoft.com/office/drawing/2014/main" id="{C98D145C-25F8-485F-B28E-09FD4D670B81}"/>
              </a:ext>
            </a:extLst>
          </p:cNvPr>
          <p:cNvSpPr/>
          <p:nvPr/>
        </p:nvSpPr>
        <p:spPr>
          <a:xfrm>
            <a:off x="9220200" y="4467018"/>
            <a:ext cx="2125043" cy="40011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sz="2000" b="1" dirty="0">
                <a:solidFill>
                  <a:schemeClr val="bg1"/>
                </a:solidFill>
                <a:latin typeface="Minion Pro" pitchFamily="18" charset="0"/>
              </a:rPr>
              <a:t>References</a:t>
            </a:r>
          </a:p>
        </p:txBody>
      </p:sp>
      <p:sp>
        <p:nvSpPr>
          <p:cNvPr id="28" name="TextBox 27">
            <a:extLst>
              <a:ext uri="{FF2B5EF4-FFF2-40B4-BE49-F238E27FC236}">
                <a16:creationId xmlns:a16="http://schemas.microsoft.com/office/drawing/2014/main" id="{813C00FB-B0A6-4012-81BA-FAF603123CB0}"/>
              </a:ext>
            </a:extLst>
          </p:cNvPr>
          <p:cNvSpPr txBox="1"/>
          <p:nvPr/>
        </p:nvSpPr>
        <p:spPr>
          <a:xfrm>
            <a:off x="914400" y="5335995"/>
            <a:ext cx="2006558" cy="430887"/>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Future goals and strategies for Uber and Lyft</a:t>
            </a:r>
          </a:p>
        </p:txBody>
      </p:sp>
      <p:sp>
        <p:nvSpPr>
          <p:cNvPr id="29" name="TextBox 28">
            <a:extLst>
              <a:ext uri="{FF2B5EF4-FFF2-40B4-BE49-F238E27FC236}">
                <a16:creationId xmlns:a16="http://schemas.microsoft.com/office/drawing/2014/main" id="{0A6D0A44-84AD-459F-8676-2FADAA27B13B}"/>
              </a:ext>
            </a:extLst>
          </p:cNvPr>
          <p:cNvSpPr txBox="1"/>
          <p:nvPr/>
        </p:nvSpPr>
        <p:spPr>
          <a:xfrm>
            <a:off x="3860662" y="5335995"/>
            <a:ext cx="2006558" cy="430887"/>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Predictions based on current state of companies</a:t>
            </a:r>
          </a:p>
        </p:txBody>
      </p:sp>
      <p:sp>
        <p:nvSpPr>
          <p:cNvPr id="30" name="TextBox 29">
            <a:extLst>
              <a:ext uri="{FF2B5EF4-FFF2-40B4-BE49-F238E27FC236}">
                <a16:creationId xmlns:a16="http://schemas.microsoft.com/office/drawing/2014/main" id="{294BD2DF-FC54-46E7-9F44-B95B5EDB0565}"/>
              </a:ext>
            </a:extLst>
          </p:cNvPr>
          <p:cNvSpPr txBox="1"/>
          <p:nvPr/>
        </p:nvSpPr>
        <p:spPr>
          <a:xfrm>
            <a:off x="6502489" y="5309681"/>
            <a:ext cx="2006558" cy="938719"/>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Recommendations for Uber based on predictions</a:t>
            </a:r>
          </a:p>
          <a:p>
            <a:endParaRPr lang="en-US" sz="1100" dirty="0">
              <a:solidFill>
                <a:schemeClr val="tx1">
                  <a:lumMod val="85000"/>
                  <a:lumOff val="15000"/>
                </a:schemeClr>
              </a:solidFill>
              <a:latin typeface="Cambria" pitchFamily="18" charset="0"/>
            </a:endParaRPr>
          </a:p>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Recommendations for Lyft based on predictions</a:t>
            </a:r>
          </a:p>
        </p:txBody>
      </p:sp>
      <p:sp>
        <p:nvSpPr>
          <p:cNvPr id="31" name="TextBox 30">
            <a:extLst>
              <a:ext uri="{FF2B5EF4-FFF2-40B4-BE49-F238E27FC236}">
                <a16:creationId xmlns:a16="http://schemas.microsoft.com/office/drawing/2014/main" id="{EE202AB6-44EA-49F6-9A14-4F16E0BC20EB}"/>
              </a:ext>
            </a:extLst>
          </p:cNvPr>
          <p:cNvSpPr txBox="1"/>
          <p:nvPr/>
        </p:nvSpPr>
        <p:spPr>
          <a:xfrm>
            <a:off x="9364042" y="5352872"/>
            <a:ext cx="2006558" cy="261610"/>
          </a:xfrm>
          <a:prstGeom prst="rect">
            <a:avLst/>
          </a:prstGeom>
          <a:noFill/>
          <a:ln w="76200">
            <a:solidFill>
              <a:schemeClr val="bg1">
                <a:lumMod val="85000"/>
              </a:schemeClr>
            </a:solidFill>
          </a:ln>
        </p:spPr>
        <p:txBody>
          <a:bodyPr wrap="square" rtlCol="0">
            <a:spAutoFit/>
          </a:bodyPr>
          <a:lstStyle/>
          <a:p>
            <a:pPr marL="171450" indent="-171450">
              <a:buFont typeface="Arial" panose="020B0604020202020204" pitchFamily="34" charset="0"/>
              <a:buChar char="•"/>
            </a:pPr>
            <a:r>
              <a:rPr lang="en-US" sz="1100" dirty="0">
                <a:solidFill>
                  <a:schemeClr val="tx1">
                    <a:lumMod val="85000"/>
                    <a:lumOff val="15000"/>
                  </a:schemeClr>
                </a:solidFill>
                <a:latin typeface="Cambria" pitchFamily="18" charset="0"/>
              </a:rPr>
              <a:t>Works cited</a:t>
            </a:r>
          </a:p>
        </p:txBody>
      </p:sp>
    </p:spTree>
    <p:extLst>
      <p:ext uri="{BB962C8B-B14F-4D97-AF65-F5344CB8AC3E}">
        <p14:creationId xmlns:p14="http://schemas.microsoft.com/office/powerpoint/2010/main" val="4164701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5" name="TextBox 14"/>
          <p:cNvSpPr txBox="1"/>
          <p:nvPr/>
        </p:nvSpPr>
        <p:spPr>
          <a:xfrm>
            <a:off x="5121790" y="4715"/>
            <a:ext cx="1948419"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Quick Facts</a:t>
            </a:r>
          </a:p>
        </p:txBody>
      </p:sp>
      <p:grpSp>
        <p:nvGrpSpPr>
          <p:cNvPr id="5" name="Group 4">
            <a:extLst>
              <a:ext uri="{FF2B5EF4-FFF2-40B4-BE49-F238E27FC236}">
                <a16:creationId xmlns:a16="http://schemas.microsoft.com/office/drawing/2014/main" id="{44361CB0-AEFC-40CF-885D-E9FFACD9394C}"/>
              </a:ext>
            </a:extLst>
          </p:cNvPr>
          <p:cNvGrpSpPr/>
          <p:nvPr/>
        </p:nvGrpSpPr>
        <p:grpSpPr>
          <a:xfrm>
            <a:off x="381000" y="334899"/>
            <a:ext cx="5413927" cy="6158979"/>
            <a:chOff x="1012732" y="2018758"/>
            <a:chExt cx="4779300" cy="5109012"/>
          </a:xfrm>
        </p:grpSpPr>
        <p:grpSp>
          <p:nvGrpSpPr>
            <p:cNvPr id="6" name="Group 5">
              <a:extLst>
                <a:ext uri="{FF2B5EF4-FFF2-40B4-BE49-F238E27FC236}">
                  <a16:creationId xmlns:a16="http://schemas.microsoft.com/office/drawing/2014/main" id="{39A590A1-58C2-48FA-B6E7-292846A276B2}"/>
                </a:ext>
              </a:extLst>
            </p:cNvPr>
            <p:cNvGrpSpPr/>
            <p:nvPr/>
          </p:nvGrpSpPr>
          <p:grpSpPr>
            <a:xfrm>
              <a:off x="1012732" y="2018758"/>
              <a:ext cx="4779300" cy="5109012"/>
              <a:chOff x="1372732" y="1658758"/>
              <a:chExt cx="4779300" cy="5109012"/>
            </a:xfrm>
          </p:grpSpPr>
          <p:sp>
            <p:nvSpPr>
              <p:cNvPr id="17" name="Rectangle 16"/>
              <p:cNvSpPr/>
              <p:nvPr/>
            </p:nvSpPr>
            <p:spPr>
              <a:xfrm>
                <a:off x="1440000" y="1947908"/>
                <a:ext cx="4680000" cy="948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3018EF1-C6EF-4C47-A1CD-C25234F8C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2732" y="1658758"/>
                <a:ext cx="1555272" cy="1555272"/>
              </a:xfrm>
              <a:prstGeom prst="rect">
                <a:avLst/>
              </a:prstGeom>
            </p:spPr>
          </p:pic>
          <p:sp>
            <p:nvSpPr>
              <p:cNvPr id="2" name="TextBox 1">
                <a:extLst>
                  <a:ext uri="{FF2B5EF4-FFF2-40B4-BE49-F238E27FC236}">
                    <a16:creationId xmlns:a16="http://schemas.microsoft.com/office/drawing/2014/main" id="{C7322F82-0046-40D1-A381-CAD2F572657A}"/>
                  </a:ext>
                </a:extLst>
              </p:cNvPr>
              <p:cNvSpPr txBox="1"/>
              <p:nvPr/>
            </p:nvSpPr>
            <p:spPr>
              <a:xfrm>
                <a:off x="1472032" y="6052909"/>
                <a:ext cx="4680000" cy="714861"/>
              </a:xfrm>
              <a:prstGeom prst="rect">
                <a:avLst/>
              </a:prstGeom>
              <a:noFill/>
              <a:ln w="76200">
                <a:solidFill>
                  <a:schemeClr val="tx1"/>
                </a:solidFill>
              </a:ln>
            </p:spPr>
            <p:txBody>
              <a:bodyPr wrap="square" lIns="91440" tIns="91440" rIns="91440" bIns="91440" rtlCol="0" anchor="t">
                <a:spAutoFit/>
              </a:bodyPr>
              <a:lstStyle/>
              <a:p>
                <a:pPr algn="just"/>
                <a:r>
                  <a:rPr lang="en-US" sz="1100" dirty="0">
                    <a:latin typeface="Cambria" panose="02040503050406030204" pitchFamily="18" charset="0"/>
                  </a:rPr>
                  <a:t>Uber was founded by Travis Kalanick and Garrett Camp in March 2009. Uber is currently operating in 696 cities and 84 countries (Uber Inc., 2017) with approximately 70% of the market share </a:t>
                </a:r>
                <a:r>
                  <a:rPr lang="en-US" sz="1100" dirty="0">
                    <a:solidFill>
                      <a:srgbClr val="FF0000"/>
                    </a:solidFill>
                    <a:latin typeface="Cambria" panose="02040503050406030204" pitchFamily="18" charset="0"/>
                  </a:rPr>
                  <a:t>(intext citation)</a:t>
                </a:r>
                <a:r>
                  <a:rPr lang="en-US" sz="1100" dirty="0">
                    <a:latin typeface="Cambria" panose="02040503050406030204" pitchFamily="18" charset="0"/>
                  </a:rPr>
                  <a:t>. Uber was last valued at approximately $68 billion (</a:t>
                </a:r>
                <a:r>
                  <a:rPr lang="en-US" sz="1100" dirty="0" err="1">
                    <a:latin typeface="Cambria" panose="02040503050406030204" pitchFamily="18" charset="0"/>
                  </a:rPr>
                  <a:t>Bensinger</a:t>
                </a:r>
                <a:r>
                  <a:rPr lang="en-US" sz="1100" dirty="0">
                    <a:latin typeface="Cambria" panose="02040503050406030204" pitchFamily="18" charset="0"/>
                  </a:rPr>
                  <a:t>, 2017).</a:t>
                </a:r>
              </a:p>
            </p:txBody>
          </p:sp>
        </p:grpSp>
        <p:sp>
          <p:nvSpPr>
            <p:cNvPr id="11" name="TextBox 10">
              <a:extLst>
                <a:ext uri="{FF2B5EF4-FFF2-40B4-BE49-F238E27FC236}">
                  <a16:creationId xmlns:a16="http://schemas.microsoft.com/office/drawing/2014/main" id="{211D075A-8327-424B-B583-4BFE00732ECD}"/>
                </a:ext>
              </a:extLst>
            </p:cNvPr>
            <p:cNvSpPr txBox="1"/>
            <p:nvPr/>
          </p:nvSpPr>
          <p:spPr>
            <a:xfrm>
              <a:off x="2562871" y="2309838"/>
              <a:ext cx="3197130" cy="599017"/>
            </a:xfrm>
            <a:prstGeom prst="rect">
              <a:avLst/>
            </a:prstGeom>
            <a:noFill/>
          </p:spPr>
          <p:txBody>
            <a:bodyPr wrap="square" lIns="90000" tIns="180000" rIns="180000" bIns="36000" rtlCol="0" anchor="ctr">
              <a:noAutofit/>
            </a:bodyPr>
            <a:lstStyle/>
            <a:p>
              <a:pPr algn="ctr"/>
              <a:r>
                <a:rPr lang="en-US" sz="2000" i="1" dirty="0">
                  <a:solidFill>
                    <a:schemeClr val="bg1"/>
                  </a:solidFill>
                  <a:latin typeface="Cambria" panose="02040503050406030204" pitchFamily="18" charset="0"/>
                </a:rPr>
                <a:t>“Transportation as reliable as running water, everywhere for everyone.” - Uber</a:t>
              </a:r>
            </a:p>
          </p:txBody>
        </p:sp>
      </p:grpSp>
      <p:grpSp>
        <p:nvGrpSpPr>
          <p:cNvPr id="4" name="Group 3">
            <a:extLst>
              <a:ext uri="{FF2B5EF4-FFF2-40B4-BE49-F238E27FC236}">
                <a16:creationId xmlns:a16="http://schemas.microsoft.com/office/drawing/2014/main" id="{353A16EE-24D5-4F80-83D8-6C778E37ADE2}"/>
              </a:ext>
            </a:extLst>
          </p:cNvPr>
          <p:cNvGrpSpPr/>
          <p:nvPr/>
        </p:nvGrpSpPr>
        <p:grpSpPr>
          <a:xfrm>
            <a:off x="6248399" y="76200"/>
            <a:ext cx="5714999" cy="6417677"/>
            <a:chOff x="6299628" y="1585553"/>
            <a:chExt cx="5045082" cy="5323606"/>
          </a:xfrm>
        </p:grpSpPr>
        <p:grpSp>
          <p:nvGrpSpPr>
            <p:cNvPr id="23" name="Group 22">
              <a:extLst>
                <a:ext uri="{FF2B5EF4-FFF2-40B4-BE49-F238E27FC236}">
                  <a16:creationId xmlns:a16="http://schemas.microsoft.com/office/drawing/2014/main" id="{A20A7CFE-529D-40CC-B1A0-B70FBB1DF360}"/>
                </a:ext>
              </a:extLst>
            </p:cNvPr>
            <p:cNvGrpSpPr/>
            <p:nvPr/>
          </p:nvGrpSpPr>
          <p:grpSpPr>
            <a:xfrm>
              <a:off x="6430874" y="1585553"/>
              <a:ext cx="4913836" cy="5323606"/>
              <a:chOff x="1437674" y="1380953"/>
              <a:chExt cx="4913836" cy="5323606"/>
            </a:xfrm>
          </p:grpSpPr>
          <p:sp>
            <p:nvSpPr>
              <p:cNvPr id="24" name="Rectangle 23">
                <a:extLst>
                  <a:ext uri="{FF2B5EF4-FFF2-40B4-BE49-F238E27FC236}">
                    <a16:creationId xmlns:a16="http://schemas.microsoft.com/office/drawing/2014/main" id="{57921450-A120-4D5F-AD00-F46C35F164E0}"/>
                  </a:ext>
                </a:extLst>
              </p:cNvPr>
              <p:cNvSpPr/>
              <p:nvPr/>
            </p:nvSpPr>
            <p:spPr>
              <a:xfrm>
                <a:off x="1440000" y="1882468"/>
                <a:ext cx="4680000" cy="948144"/>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089C13C8-21D0-43C8-ACCD-9C6C00D4D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3180" y="1380953"/>
                <a:ext cx="1988330" cy="1988329"/>
              </a:xfrm>
              <a:prstGeom prst="rect">
                <a:avLst/>
              </a:prstGeom>
            </p:spPr>
          </p:pic>
          <p:sp>
            <p:nvSpPr>
              <p:cNvPr id="27" name="TextBox 26">
                <a:extLst>
                  <a:ext uri="{FF2B5EF4-FFF2-40B4-BE49-F238E27FC236}">
                    <a16:creationId xmlns:a16="http://schemas.microsoft.com/office/drawing/2014/main" id="{C71FE4A8-C988-42A6-B8C2-0E0D6F6AC7B7}"/>
                  </a:ext>
                </a:extLst>
              </p:cNvPr>
              <p:cNvSpPr txBox="1"/>
              <p:nvPr/>
            </p:nvSpPr>
            <p:spPr>
              <a:xfrm>
                <a:off x="1437674" y="5989698"/>
                <a:ext cx="4709705" cy="714861"/>
              </a:xfrm>
              <a:prstGeom prst="rect">
                <a:avLst/>
              </a:prstGeom>
              <a:noFill/>
              <a:ln w="76200">
                <a:solidFill>
                  <a:srgbClr val="FF0066"/>
                </a:solidFill>
              </a:ln>
            </p:spPr>
            <p:txBody>
              <a:bodyPr wrap="square" lIns="91440" tIns="91440" rIns="91440" bIns="91440" rtlCol="0" anchor="t">
                <a:spAutoFit/>
              </a:bodyPr>
              <a:lstStyle/>
              <a:p>
                <a:pPr algn="just"/>
                <a:r>
                  <a:rPr lang="en-US" sz="1100" dirty="0">
                    <a:solidFill>
                      <a:srgbClr val="FF0066"/>
                    </a:solidFill>
                    <a:latin typeface="Cambria" panose="02040503050406030204" pitchFamily="18" charset="0"/>
                  </a:rPr>
                  <a:t> Lyft was founded in June 2012. Lyft is currently operating in 302 cities (U.S. only) (Lyft Inc., 2017) and currently holds approximately 30% of the market share </a:t>
                </a:r>
                <a:r>
                  <a:rPr lang="en-US" sz="1100" dirty="0">
                    <a:solidFill>
                      <a:srgbClr val="FF0000"/>
                    </a:solidFill>
                    <a:latin typeface="Cambria" panose="02040503050406030204" pitchFamily="18" charset="0"/>
                  </a:rPr>
                  <a:t>(intext citation)</a:t>
                </a:r>
                <a:r>
                  <a:rPr lang="en-US" sz="1100" dirty="0">
                    <a:solidFill>
                      <a:srgbClr val="FF0066"/>
                    </a:solidFill>
                    <a:latin typeface="Cambria" panose="02040503050406030204" pitchFamily="18" charset="0"/>
                  </a:rPr>
                  <a:t>. Lyft was last valued at approximately $ 11 billion (</a:t>
                </a:r>
                <a:r>
                  <a:rPr lang="en-US" sz="1100" dirty="0" err="1">
                    <a:solidFill>
                      <a:srgbClr val="FF0066"/>
                    </a:solidFill>
                    <a:latin typeface="Cambria" panose="02040503050406030204" pitchFamily="18" charset="0"/>
                  </a:rPr>
                  <a:t>Shontell</a:t>
                </a:r>
                <a:r>
                  <a:rPr lang="en-US" sz="1100" dirty="0">
                    <a:solidFill>
                      <a:srgbClr val="FF0066"/>
                    </a:solidFill>
                    <a:latin typeface="Cambria" panose="02040503050406030204" pitchFamily="18" charset="0"/>
                  </a:rPr>
                  <a:t> and </a:t>
                </a:r>
                <a:r>
                  <a:rPr lang="en-US" sz="1100" dirty="0" err="1">
                    <a:solidFill>
                      <a:srgbClr val="FF0066"/>
                    </a:solidFill>
                    <a:latin typeface="Cambria" panose="02040503050406030204" pitchFamily="18" charset="0"/>
                  </a:rPr>
                  <a:t>Lebowitz</a:t>
                </a:r>
                <a:r>
                  <a:rPr lang="en-US" sz="1100" dirty="0">
                    <a:solidFill>
                      <a:srgbClr val="FF0066"/>
                    </a:solidFill>
                    <a:latin typeface="Cambria" panose="02040503050406030204" pitchFamily="18" charset="0"/>
                  </a:rPr>
                  <a:t>, 2017). </a:t>
                </a:r>
              </a:p>
            </p:txBody>
          </p:sp>
        </p:grpSp>
        <p:sp>
          <p:nvSpPr>
            <p:cNvPr id="12" name="TextBox 11">
              <a:extLst>
                <a:ext uri="{FF2B5EF4-FFF2-40B4-BE49-F238E27FC236}">
                  <a16:creationId xmlns:a16="http://schemas.microsoft.com/office/drawing/2014/main" id="{08FB7A3F-B0CD-45C8-A490-FA8988D62627}"/>
                </a:ext>
              </a:extLst>
            </p:cNvPr>
            <p:cNvSpPr txBox="1"/>
            <p:nvPr/>
          </p:nvSpPr>
          <p:spPr>
            <a:xfrm>
              <a:off x="6299628" y="1947191"/>
              <a:ext cx="3627372" cy="1103679"/>
            </a:xfrm>
            <a:prstGeom prst="rect">
              <a:avLst/>
            </a:prstGeom>
            <a:noFill/>
          </p:spPr>
          <p:txBody>
            <a:bodyPr wrap="square" lIns="180000" tIns="180000" rIns="288000" bIns="36000" rtlCol="0" anchor="ctr">
              <a:noAutofit/>
            </a:bodyPr>
            <a:lstStyle/>
            <a:p>
              <a:pPr algn="ctr"/>
              <a:r>
                <a:rPr lang="en-US" sz="2000" i="1" dirty="0">
                  <a:solidFill>
                    <a:schemeClr val="bg1"/>
                  </a:solidFill>
                  <a:latin typeface="Cambria" panose="02040503050406030204" pitchFamily="18" charset="0"/>
                </a:rPr>
                <a:t>"Our mission is to reconnect people through transportation and bring communities together.“ - Lyft</a:t>
              </a:r>
            </a:p>
          </p:txBody>
        </p:sp>
      </p:grpSp>
      <p:pic>
        <p:nvPicPr>
          <p:cNvPr id="8" name="Picture 7" descr="A person smiling for the camera&#10;&#10;Description generated with very high confidence">
            <a:extLst>
              <a:ext uri="{FF2B5EF4-FFF2-40B4-BE49-F238E27FC236}">
                <a16:creationId xmlns:a16="http://schemas.microsoft.com/office/drawing/2014/main" id="{83B707A7-DACC-46C1-9DA2-1578A2AC2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5540" y="2034682"/>
            <a:ext cx="1449660" cy="1726413"/>
          </a:xfrm>
          <a:prstGeom prst="rect">
            <a:avLst/>
          </a:prstGeom>
          <a:ln w="76200">
            <a:solidFill>
              <a:srgbClr val="FF0066"/>
            </a:solidFill>
          </a:ln>
        </p:spPr>
      </p:pic>
      <p:pic>
        <p:nvPicPr>
          <p:cNvPr id="10" name="Picture 9" descr="A person wearing a suit and tie smiling at the camera&#10;&#10;Description generated with very high confidence">
            <a:extLst>
              <a:ext uri="{FF2B5EF4-FFF2-40B4-BE49-F238E27FC236}">
                <a16:creationId xmlns:a16="http://schemas.microsoft.com/office/drawing/2014/main" id="{82345148-972E-42E4-A248-5EEFCCB715CE}"/>
              </a:ext>
            </a:extLst>
          </p:cNvPr>
          <p:cNvPicPr>
            <a:picLocks noChangeAspect="1"/>
          </p:cNvPicPr>
          <p:nvPr/>
        </p:nvPicPr>
        <p:blipFill rotWithShape="1">
          <a:blip r:embed="rId6">
            <a:extLst>
              <a:ext uri="{28A0092B-C50C-407E-A947-70E740481C1C}">
                <a14:useLocalDpi xmlns:a14="http://schemas.microsoft.com/office/drawing/2010/main" val="0"/>
              </a:ext>
            </a:extLst>
          </a:blip>
          <a:srcRect l="8343" r="7688"/>
          <a:stretch/>
        </p:blipFill>
        <p:spPr>
          <a:xfrm>
            <a:off x="6973471" y="2045568"/>
            <a:ext cx="1449660" cy="1726409"/>
          </a:xfrm>
          <a:prstGeom prst="rect">
            <a:avLst/>
          </a:prstGeom>
          <a:ln w="76200">
            <a:solidFill>
              <a:srgbClr val="FF0066"/>
            </a:solidFill>
          </a:ln>
        </p:spPr>
      </p:pic>
      <p:sp>
        <p:nvSpPr>
          <p:cNvPr id="13" name="TextBox 12">
            <a:extLst>
              <a:ext uri="{FF2B5EF4-FFF2-40B4-BE49-F238E27FC236}">
                <a16:creationId xmlns:a16="http://schemas.microsoft.com/office/drawing/2014/main" id="{2F457BB4-D1B5-4EBA-8AB0-4859A1884F05}"/>
              </a:ext>
            </a:extLst>
          </p:cNvPr>
          <p:cNvSpPr txBox="1"/>
          <p:nvPr/>
        </p:nvSpPr>
        <p:spPr>
          <a:xfrm>
            <a:off x="6983116" y="3929390"/>
            <a:ext cx="1475084" cy="261610"/>
          </a:xfrm>
          <a:prstGeom prst="rect">
            <a:avLst/>
          </a:prstGeom>
          <a:solidFill>
            <a:srgbClr val="FF0066"/>
          </a:solidFill>
        </p:spPr>
        <p:txBody>
          <a:bodyPr wrap="none" rtlCol="0">
            <a:spAutoFit/>
          </a:bodyPr>
          <a:lstStyle/>
          <a:p>
            <a:r>
              <a:rPr lang="en-US" sz="1100" b="1" dirty="0">
                <a:solidFill>
                  <a:schemeClr val="bg1"/>
                </a:solidFill>
              </a:rPr>
              <a:t>Founder: Logan Green</a:t>
            </a:r>
          </a:p>
        </p:txBody>
      </p:sp>
      <p:sp>
        <p:nvSpPr>
          <p:cNvPr id="20" name="TextBox 19">
            <a:extLst>
              <a:ext uri="{FF2B5EF4-FFF2-40B4-BE49-F238E27FC236}">
                <a16:creationId xmlns:a16="http://schemas.microsoft.com/office/drawing/2014/main" id="{B87FE824-5D7B-4C3A-89C6-38C80BF54363}"/>
              </a:ext>
            </a:extLst>
          </p:cNvPr>
          <p:cNvSpPr txBox="1"/>
          <p:nvPr/>
        </p:nvSpPr>
        <p:spPr>
          <a:xfrm>
            <a:off x="9677400" y="3929390"/>
            <a:ext cx="1499128" cy="261610"/>
          </a:xfrm>
          <a:prstGeom prst="rect">
            <a:avLst/>
          </a:prstGeom>
          <a:solidFill>
            <a:srgbClr val="FF0066"/>
          </a:solidFill>
        </p:spPr>
        <p:txBody>
          <a:bodyPr wrap="none" rtlCol="0">
            <a:spAutoFit/>
          </a:bodyPr>
          <a:lstStyle/>
          <a:p>
            <a:r>
              <a:rPr lang="en-US" sz="1100" b="1" dirty="0">
                <a:solidFill>
                  <a:schemeClr val="bg1"/>
                </a:solidFill>
              </a:rPr>
              <a:t>Founder: John Zimmer</a:t>
            </a:r>
          </a:p>
        </p:txBody>
      </p:sp>
      <p:pic>
        <p:nvPicPr>
          <p:cNvPr id="16" name="Picture 15" descr="A person looking at the camera&#10;&#10;Description generated with very high confidence">
            <a:extLst>
              <a:ext uri="{FF2B5EF4-FFF2-40B4-BE49-F238E27FC236}">
                <a16:creationId xmlns:a16="http://schemas.microsoft.com/office/drawing/2014/main" id="{8CFE8012-6368-4564-95B8-CE2437CCB9E8}"/>
              </a:ext>
            </a:extLst>
          </p:cNvPr>
          <p:cNvPicPr>
            <a:picLocks noChangeAspect="1"/>
          </p:cNvPicPr>
          <p:nvPr/>
        </p:nvPicPr>
        <p:blipFill rotWithShape="1">
          <a:blip r:embed="rId7">
            <a:extLst>
              <a:ext uri="{28A0092B-C50C-407E-A947-70E740481C1C}">
                <a14:useLocalDpi xmlns:a14="http://schemas.microsoft.com/office/drawing/2010/main" val="0"/>
              </a:ext>
            </a:extLst>
          </a:blip>
          <a:srcRect l="43969"/>
          <a:stretch/>
        </p:blipFill>
        <p:spPr>
          <a:xfrm>
            <a:off x="3765690" y="2013249"/>
            <a:ext cx="1449660" cy="1726408"/>
          </a:xfrm>
          <a:prstGeom prst="rect">
            <a:avLst/>
          </a:prstGeom>
          <a:ln w="76200">
            <a:solidFill>
              <a:schemeClr val="tx1"/>
            </a:solidFill>
          </a:ln>
        </p:spPr>
      </p:pic>
      <p:pic>
        <p:nvPicPr>
          <p:cNvPr id="28" name="Picture 27" descr="A person wearing a suit and tie&#10;&#10;Description generated with very high confidence">
            <a:extLst>
              <a:ext uri="{FF2B5EF4-FFF2-40B4-BE49-F238E27FC236}">
                <a16:creationId xmlns:a16="http://schemas.microsoft.com/office/drawing/2014/main" id="{A9899CDC-D447-48DD-97B6-E9C26B9EDE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536" y="1992070"/>
            <a:ext cx="1552923" cy="1743509"/>
          </a:xfrm>
          <a:prstGeom prst="rect">
            <a:avLst/>
          </a:prstGeom>
          <a:ln w="76200">
            <a:solidFill>
              <a:schemeClr val="tx1"/>
            </a:solidFill>
          </a:ln>
        </p:spPr>
      </p:pic>
      <p:sp>
        <p:nvSpPr>
          <p:cNvPr id="29" name="TextBox 28">
            <a:extLst>
              <a:ext uri="{FF2B5EF4-FFF2-40B4-BE49-F238E27FC236}">
                <a16:creationId xmlns:a16="http://schemas.microsoft.com/office/drawing/2014/main" id="{CE731E54-3060-4D95-BC76-3FE7AFE84134}"/>
              </a:ext>
            </a:extLst>
          </p:cNvPr>
          <p:cNvSpPr txBox="1"/>
          <p:nvPr/>
        </p:nvSpPr>
        <p:spPr>
          <a:xfrm>
            <a:off x="914400" y="3929390"/>
            <a:ext cx="1608133" cy="261610"/>
          </a:xfrm>
          <a:prstGeom prst="rect">
            <a:avLst/>
          </a:prstGeom>
          <a:solidFill>
            <a:schemeClr val="tx1"/>
          </a:solidFill>
        </p:spPr>
        <p:txBody>
          <a:bodyPr wrap="none" rtlCol="0">
            <a:spAutoFit/>
          </a:bodyPr>
          <a:lstStyle/>
          <a:p>
            <a:r>
              <a:rPr lang="en-US" sz="1100" b="1" dirty="0">
                <a:solidFill>
                  <a:schemeClr val="bg1"/>
                </a:solidFill>
              </a:rPr>
              <a:t>Founder: Travis Kalanick</a:t>
            </a:r>
          </a:p>
        </p:txBody>
      </p:sp>
      <p:sp>
        <p:nvSpPr>
          <p:cNvPr id="30" name="TextBox 29">
            <a:extLst>
              <a:ext uri="{FF2B5EF4-FFF2-40B4-BE49-F238E27FC236}">
                <a16:creationId xmlns:a16="http://schemas.microsoft.com/office/drawing/2014/main" id="{494203FB-E3D0-44B6-8285-40FA14B89249}"/>
              </a:ext>
            </a:extLst>
          </p:cNvPr>
          <p:cNvSpPr txBox="1"/>
          <p:nvPr/>
        </p:nvSpPr>
        <p:spPr>
          <a:xfrm>
            <a:off x="3722354" y="3929390"/>
            <a:ext cx="1535998" cy="261610"/>
          </a:xfrm>
          <a:prstGeom prst="rect">
            <a:avLst/>
          </a:prstGeom>
          <a:solidFill>
            <a:schemeClr val="tx1"/>
          </a:solidFill>
        </p:spPr>
        <p:txBody>
          <a:bodyPr wrap="none" rtlCol="0">
            <a:spAutoFit/>
          </a:bodyPr>
          <a:lstStyle/>
          <a:p>
            <a:r>
              <a:rPr lang="en-US" sz="1100" b="1" dirty="0">
                <a:solidFill>
                  <a:schemeClr val="bg1"/>
                </a:solidFill>
              </a:rPr>
              <a:t>Founder: Garrett Camp</a:t>
            </a:r>
          </a:p>
        </p:txBody>
      </p:sp>
      <p:sp>
        <p:nvSpPr>
          <p:cNvPr id="31" name="Rectangle 30">
            <a:extLst>
              <a:ext uri="{FF2B5EF4-FFF2-40B4-BE49-F238E27FC236}">
                <a16:creationId xmlns:a16="http://schemas.microsoft.com/office/drawing/2014/main" id="{766A2206-9C23-4F46-844D-FCE31D174A31}"/>
              </a:ext>
            </a:extLst>
          </p:cNvPr>
          <p:cNvSpPr/>
          <p:nvPr/>
        </p:nvSpPr>
        <p:spPr>
          <a:xfrm>
            <a:off x="457200" y="4547681"/>
            <a:ext cx="11243950" cy="938719"/>
          </a:xfrm>
          <a:prstGeom prst="rect">
            <a:avLst/>
          </a:prstGeom>
          <a:solidFill>
            <a:schemeClr val="bg1">
              <a:lumMod val="85000"/>
            </a:schemeClr>
          </a:solidFill>
        </p:spPr>
        <p:txBody>
          <a:bodyPr wrap="square">
            <a:spAutoFit/>
          </a:bodyPr>
          <a:lstStyle/>
          <a:p>
            <a:pPr algn="just"/>
            <a:endParaRPr lang="en-US" sz="1100" b="1" dirty="0">
              <a:latin typeface="Cambria" panose="02040503050406030204" pitchFamily="18" charset="0"/>
            </a:endParaRPr>
          </a:p>
          <a:p>
            <a:pPr algn="just"/>
            <a:r>
              <a:rPr lang="en-US" sz="1100" b="1" dirty="0">
                <a:latin typeface="Cambria" panose="02040503050406030204" pitchFamily="18" charset="0"/>
              </a:rPr>
              <a:t>OBJECTIVE: </a:t>
            </a:r>
            <a:r>
              <a:rPr lang="en-US" sz="1100" dirty="0">
                <a:latin typeface="Cambria" panose="02040503050406030204" pitchFamily="18" charset="0"/>
              </a:rPr>
              <a:t>The objective of this case study is to evaluate and determine which company is in a better position to be </a:t>
            </a:r>
            <a:r>
              <a:rPr lang="en-US" sz="1100" b="1" dirty="0">
                <a:latin typeface="Cambria" panose="02040503050406030204" pitchFamily="18" charset="0"/>
              </a:rPr>
              <a:t>sustainable</a:t>
            </a:r>
            <a:r>
              <a:rPr lang="en-US" sz="1100" dirty="0">
                <a:latin typeface="Cambria" panose="02040503050406030204" pitchFamily="18" charset="0"/>
              </a:rPr>
              <a:t> in the market in the next five years.  The team will present an analysis of the internal and external factors, summarize  the future goals of each company, and then make predictions based on the current status of each company. The team will then present recommendations to lessen the potential negative impact and/or gaps made in the predictions.</a:t>
            </a:r>
          </a:p>
          <a:p>
            <a:pPr algn="just"/>
            <a:endParaRPr lang="en-US" sz="1100" dirty="0">
              <a:latin typeface="Cambria" panose="02040503050406030204" pitchFamily="18" charset="0"/>
            </a:endParaRPr>
          </a:p>
        </p:txBody>
      </p:sp>
    </p:spTree>
    <p:extLst>
      <p:ext uri="{BB962C8B-B14F-4D97-AF65-F5344CB8AC3E}">
        <p14:creationId xmlns:p14="http://schemas.microsoft.com/office/powerpoint/2010/main" val="145984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C5D4D89-20FD-455E-93C1-D269394A98B3}"/>
              </a:ext>
            </a:extLst>
          </p:cNvPr>
          <p:cNvGrpSpPr/>
          <p:nvPr/>
        </p:nvGrpSpPr>
        <p:grpSpPr>
          <a:xfrm>
            <a:off x="381000" y="1238066"/>
            <a:ext cx="5486400" cy="5238936"/>
            <a:chOff x="1080000" y="339945"/>
            <a:chExt cx="4320000" cy="5013215"/>
          </a:xfrm>
        </p:grpSpPr>
        <p:sp>
          <p:nvSpPr>
            <p:cNvPr id="38" name="TextBox 37"/>
            <p:cNvSpPr txBox="1"/>
            <p:nvPr/>
          </p:nvSpPr>
          <p:spPr>
            <a:xfrm>
              <a:off x="1080000" y="720000"/>
              <a:ext cx="4320000" cy="4633160"/>
            </a:xfrm>
            <a:prstGeom prst="rect">
              <a:avLst/>
            </a:prstGeom>
            <a:noFill/>
            <a:ln w="76200">
              <a:solidFill>
                <a:srgbClr val="0070C0"/>
              </a:solidFill>
            </a:ln>
          </p:spPr>
          <p:txBody>
            <a:bodyPr wrap="square" lIns="126000" tIns="90000" rIns="126000" bIns="90000" rtlCol="0">
              <a:noAutofit/>
            </a:bodyPr>
            <a:lstStyle/>
            <a:p>
              <a:pPr algn="just" defTabSz="360000"/>
              <a:r>
                <a:rPr lang="en-US" sz="1100" dirty="0">
                  <a:latin typeface="Cambria" panose="02040503050406030204" pitchFamily="18" charset="0"/>
                </a:rPr>
                <a:t>The rideshare industry is influenced by laws and regulations concerning labor, especially as regards the treatment of drivers as employees (Cetin &amp; Deakin, 2017); the environment, such as emissions limits for commercial vehicles (</a:t>
              </a:r>
              <a:r>
                <a:rPr lang="en-US" sz="1100" dirty="0" err="1">
                  <a:latin typeface="Cambria" panose="02040503050406030204" pitchFamily="18" charset="0"/>
                </a:rPr>
                <a:t>Schwanz</a:t>
              </a:r>
              <a:r>
                <a:rPr lang="en-US" sz="1100" dirty="0">
                  <a:latin typeface="Cambria" panose="02040503050406030204" pitchFamily="18" charset="0"/>
                </a:rPr>
                <a:t>, 2016); privacy, such as rules that govern how rider and driver data should be stored (Newcomer, 2017); and trade, by rules that dictate how, where, for what price, and in how many numbers any sort of driving service is allowed to operate (Cetin &amp; Deakin, 2017) . In some areas, specific legislation has been introduced to regulate ridesharing (Di Caro, 2014). Traditional service providers, such as taxi cabs, hold considerable political influence in certain areas, and lobby to keep companies like Uber and Lyft out of their territories (Badger, 2014; Taylor, 2016). These parties’ arguments frame ridesharing companies as illegitimate businesses whose drivers have an unfair advantage over licensed taxi drivers, especially in places where only limited number of taxis are allowed, and raise questions over safety and liability (Cetin &amp; Deakin, 2017). Few places remain in the U.S. that have managed to keep Uber and Lyft out. For example, Austin, Texas was forced to allow them back in 2017 despite a local referendum in 2016 on whether the companies should have to follow background check requirements like other driving services, which resulted in their departure from Austin after they were unsatisfied by the result, by a governor’s order that overrode local authority (Associated Press, 2017). Taxi drivers in other parts of the world have been more successful in keeping Uber out of their territories, which will affect Lyft’s expansion plans. In several countries, including Italy, Denmark, and France (where cab drivers protested violently), ridesharing services have been fined high amounts for failing to register as taxicab service providers, or even banned completely (Rhodes, 2017).</a:t>
              </a:r>
            </a:p>
          </p:txBody>
        </p:sp>
        <p:sp>
          <p:nvSpPr>
            <p:cNvPr id="34" name="TextBox 33"/>
            <p:cNvSpPr txBox="1"/>
            <p:nvPr/>
          </p:nvSpPr>
          <p:spPr>
            <a:xfrm>
              <a:off x="1080000" y="339945"/>
              <a:ext cx="2160000" cy="400110"/>
            </a:xfrm>
            <a:prstGeom prst="rect">
              <a:avLst/>
            </a:prstGeom>
            <a:solidFill>
              <a:srgbClr val="0070C0"/>
            </a:solidFill>
          </p:spPr>
          <p:txBody>
            <a:bodyPr wrap="square" rtlCol="0" anchor="ctr">
              <a:spAutoFit/>
            </a:bodyPr>
            <a:lstStyle/>
            <a:p>
              <a:pPr algn="just"/>
              <a:r>
                <a:rPr lang="en-US" sz="2000" dirty="0">
                  <a:solidFill>
                    <a:schemeClr val="bg1"/>
                  </a:solidFill>
                  <a:latin typeface="Bodoni MT" pitchFamily="18" charset="0"/>
                </a:rPr>
                <a:t>Political</a:t>
              </a:r>
            </a:p>
          </p:txBody>
        </p:sp>
      </p:grpSp>
      <p:grpSp>
        <p:nvGrpSpPr>
          <p:cNvPr id="45" name="Group 44">
            <a:extLst>
              <a:ext uri="{FF2B5EF4-FFF2-40B4-BE49-F238E27FC236}">
                <a16:creationId xmlns:a16="http://schemas.microsoft.com/office/drawing/2014/main" id="{7328DF07-304F-420B-B522-5945013AD955}"/>
              </a:ext>
            </a:extLst>
          </p:cNvPr>
          <p:cNvGrpSpPr/>
          <p:nvPr/>
        </p:nvGrpSpPr>
        <p:grpSpPr>
          <a:xfrm>
            <a:off x="6324600" y="1242731"/>
            <a:ext cx="5486400" cy="5234270"/>
            <a:chOff x="1080000" y="339945"/>
            <a:chExt cx="4840104" cy="5060055"/>
          </a:xfrm>
          <a:solidFill>
            <a:srgbClr val="00B050"/>
          </a:solidFill>
        </p:grpSpPr>
        <p:sp>
          <p:nvSpPr>
            <p:cNvPr id="46" name="TextBox 45">
              <a:extLst>
                <a:ext uri="{FF2B5EF4-FFF2-40B4-BE49-F238E27FC236}">
                  <a16:creationId xmlns:a16="http://schemas.microsoft.com/office/drawing/2014/main" id="{6723F5EA-49B8-4F96-AC50-CC85CDA18DF4}"/>
                </a:ext>
              </a:extLst>
            </p:cNvPr>
            <p:cNvSpPr txBox="1"/>
            <p:nvPr/>
          </p:nvSpPr>
          <p:spPr>
            <a:xfrm>
              <a:off x="1080000" y="720000"/>
              <a:ext cx="4840104" cy="4680000"/>
            </a:xfrm>
            <a:prstGeom prst="rect">
              <a:avLst/>
            </a:prstGeom>
            <a:noFill/>
            <a:ln w="76200">
              <a:solidFill>
                <a:srgbClr val="00B050"/>
              </a:solidFill>
            </a:ln>
          </p:spPr>
          <p:txBody>
            <a:bodyPr wrap="square" lIns="126000" tIns="90000" rIns="126000" bIns="90000" rtlCol="0">
              <a:noAutofit/>
            </a:bodyPr>
            <a:lstStyle/>
            <a:p>
              <a:pPr algn="just" defTabSz="360000"/>
              <a:r>
                <a:rPr lang="en-US" sz="1100" dirty="0">
                  <a:latin typeface="Cambria" panose="02040503050406030204" pitchFamily="18" charset="0"/>
                </a:rPr>
                <a:t>Although it is standard in the ridesharing industry for the driver to cover fuel costs, the impact of fluctuations in the price of gas could influence drivers’ willingness to use the service. Gas prices are considered low but still volatile today (Meredith, 2017). The size of the labor market is also influenced by the unemployment and underemployment rate, as people with full-time jobs are less likely to become drivers. According to a </a:t>
              </a:r>
              <a:r>
                <a:rPr lang="en-US" sz="1100" dirty="0" err="1">
                  <a:latin typeface="Cambria" panose="02040503050406030204" pitchFamily="18" charset="0"/>
                </a:rPr>
                <a:t>PayScale</a:t>
              </a:r>
              <a:r>
                <a:rPr lang="en-US" sz="1100" dirty="0">
                  <a:latin typeface="Cambria" panose="02040503050406030204" pitchFamily="18" charset="0"/>
                </a:rPr>
                <a:t> study, 46% of Americans report being underemployed, defined as “as having part-time work but wanting to work full-time, or holding a job that doesn't require or utilize [one’s] education, experience, or training” (</a:t>
              </a:r>
              <a:r>
                <a:rPr lang="en-US" sz="1100" dirty="0" err="1">
                  <a:latin typeface="Cambria" panose="02040503050406030204" pitchFamily="18" charset="0"/>
                </a:rPr>
                <a:t>PayScale</a:t>
              </a:r>
              <a:r>
                <a:rPr lang="en-US" sz="1100" dirty="0">
                  <a:latin typeface="Cambria" panose="02040503050406030204" pitchFamily="18" charset="0"/>
                </a:rPr>
                <a:t>, 2017). Combined with stagnating wage growth (</a:t>
              </a:r>
              <a:r>
                <a:rPr lang="en-US" sz="1100" dirty="0" err="1">
                  <a:latin typeface="Cambria" panose="02040503050406030204" pitchFamily="18" charset="0"/>
                </a:rPr>
                <a:t>Shambaugh</a:t>
              </a:r>
              <a:r>
                <a:rPr lang="en-US" sz="1100" dirty="0">
                  <a:latin typeface="Cambria" panose="02040503050406030204" pitchFamily="18" charset="0"/>
                </a:rPr>
                <a:t> &amp; Nunn, 2017), this motivates people to seek extra jobs to supplement their income. These people are attracted to driving due to the flexibility it affords and the low barriers to entry. Uber’s own survey of drivers in 2015 found that 69% of drivers use the platform to supplement income from another job, and that 88% chose it because it was easy to work into their existing schedules (Uber Technologies, 2015). The on-demand economy of which ridesharing is part is transforming how people think about labor and consumption alike (Montgomery, 2015). The convenience of a service brought to the customers’ feet at whatever time they please is, for many, acceptable and preferable to waiting for a bus, which operates on its own route and schedule (</a:t>
              </a:r>
              <a:r>
                <a:rPr lang="en-US" sz="1100" dirty="0" err="1">
                  <a:latin typeface="Cambria" panose="02040503050406030204" pitchFamily="18" charset="0"/>
                </a:rPr>
                <a:t>Clewlow</a:t>
              </a:r>
              <a:r>
                <a:rPr lang="en-US" sz="1100" dirty="0">
                  <a:latin typeface="Cambria" panose="02040503050406030204" pitchFamily="18" charset="0"/>
                </a:rPr>
                <a:t> &amp; Mishra, 2017).</a:t>
              </a:r>
            </a:p>
          </p:txBody>
        </p:sp>
        <p:sp>
          <p:nvSpPr>
            <p:cNvPr id="47" name="TextBox 46">
              <a:extLst>
                <a:ext uri="{FF2B5EF4-FFF2-40B4-BE49-F238E27FC236}">
                  <a16:creationId xmlns:a16="http://schemas.microsoft.com/office/drawing/2014/main" id="{70F023F2-BCA2-4E2F-81DF-4B7E165BCAFD}"/>
                </a:ext>
              </a:extLst>
            </p:cNvPr>
            <p:cNvSpPr txBox="1"/>
            <p:nvPr/>
          </p:nvSpPr>
          <p:spPr>
            <a:xfrm>
              <a:off x="1080000" y="339945"/>
              <a:ext cx="2160000" cy="400110"/>
            </a:xfrm>
            <a:prstGeom prst="rect">
              <a:avLst/>
            </a:prstGeom>
            <a:grpFill/>
          </p:spPr>
          <p:txBody>
            <a:bodyPr wrap="square" rtlCol="0" anchor="ctr">
              <a:spAutoFit/>
            </a:bodyPr>
            <a:lstStyle/>
            <a:p>
              <a:pPr algn="just"/>
              <a:r>
                <a:rPr lang="en-US" sz="2000" dirty="0">
                  <a:solidFill>
                    <a:schemeClr val="bg1"/>
                  </a:solidFill>
                  <a:latin typeface="Bodoni MT" pitchFamily="18" charset="0"/>
                </a:rPr>
                <a:t>Economic</a:t>
              </a:r>
            </a:p>
          </p:txBody>
        </p:sp>
      </p:grpSp>
      <p:sp>
        <p:nvSpPr>
          <p:cNvPr id="48" name="TextBox 47">
            <a:extLst>
              <a:ext uri="{FF2B5EF4-FFF2-40B4-BE49-F238E27FC236}">
                <a16:creationId xmlns:a16="http://schemas.microsoft.com/office/drawing/2014/main" id="{2F41560B-6DB9-434A-96AA-8058BD66C420}"/>
              </a:ext>
            </a:extLst>
          </p:cNvPr>
          <p:cNvSpPr txBox="1"/>
          <p:nvPr/>
        </p:nvSpPr>
        <p:spPr>
          <a:xfrm>
            <a:off x="4800600" y="-2476"/>
            <a:ext cx="2575898" cy="626701"/>
          </a:xfrm>
          <a:prstGeom prst="rect">
            <a:avLst/>
          </a:prstGeom>
          <a:noFill/>
        </p:spPr>
        <p:txBody>
          <a:bodyPr wrap="square" lIns="0" tIns="36000" rIns="0" bIns="36000" rtlCol="0">
            <a:spAutoFit/>
          </a:bodyPr>
          <a:lstStyle/>
          <a:p>
            <a:r>
              <a:rPr lang="en-US" sz="3600" i="1" spc="-300" dirty="0">
                <a:solidFill>
                  <a:schemeClr val="tx1">
                    <a:lumMod val="85000"/>
                    <a:lumOff val="15000"/>
                  </a:schemeClr>
                </a:solidFill>
                <a:latin typeface="Bodoni MT" pitchFamily="18" charset="0"/>
              </a:rPr>
              <a:t>PEST Analysis</a:t>
            </a:r>
          </a:p>
        </p:txBody>
      </p:sp>
      <p:sp>
        <p:nvSpPr>
          <p:cNvPr id="49" name="TextBox 48">
            <a:extLst>
              <a:ext uri="{FF2B5EF4-FFF2-40B4-BE49-F238E27FC236}">
                <a16:creationId xmlns:a16="http://schemas.microsoft.com/office/drawing/2014/main" id="{5FA66B52-0FE2-40DA-A65D-0958DE0D5E41}"/>
              </a:ext>
            </a:extLst>
          </p:cNvPr>
          <p:cNvSpPr txBox="1"/>
          <p:nvPr/>
        </p:nvSpPr>
        <p:spPr>
          <a:xfrm>
            <a:off x="381000" y="609600"/>
            <a:ext cx="11430000" cy="520312"/>
          </a:xfrm>
          <a:prstGeom prst="rect">
            <a:avLst/>
          </a:prstGeom>
          <a:solidFill>
            <a:schemeClr val="bg1">
              <a:lumMod val="85000"/>
            </a:schemeClr>
          </a:solidFill>
        </p:spPr>
        <p:txBody>
          <a:bodyPr wrap="square" lIns="126000" tIns="90000" rIns="126000" bIns="90000" rtlCol="0">
            <a:spAutoFit/>
          </a:bodyPr>
          <a:lstStyle/>
          <a:p>
            <a:pPr algn="ctr" defTabSz="360000"/>
            <a:r>
              <a:rPr lang="en-US" sz="1100" i="1" dirty="0">
                <a:latin typeface="+mj-lt"/>
              </a:rPr>
              <a:t>The PEST Analysis aims to takes into account external political, economic, sociocultural, and technological factors as they have a significant impact on the ridesharing industry, and how both Uber and Lyft shape their strategies</a:t>
            </a:r>
          </a:p>
        </p:txBody>
      </p:sp>
      <p:pic>
        <p:nvPicPr>
          <p:cNvPr id="4" name="Graphic 3" descr="Coins">
            <a:extLst>
              <a:ext uri="{FF2B5EF4-FFF2-40B4-BE49-F238E27FC236}">
                <a16:creationId xmlns:a16="http://schemas.microsoft.com/office/drawing/2014/main" id="{6AF64176-8F3F-46F9-A228-A866463BB8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96200" y="5562600"/>
            <a:ext cx="914400" cy="914400"/>
          </a:xfrm>
          <a:prstGeom prst="rect">
            <a:avLst/>
          </a:prstGeom>
        </p:spPr>
      </p:pic>
      <p:pic>
        <p:nvPicPr>
          <p:cNvPr id="6" name="Graphic 5" descr="Gold bars">
            <a:extLst>
              <a:ext uri="{FF2B5EF4-FFF2-40B4-BE49-F238E27FC236}">
                <a16:creationId xmlns:a16="http://schemas.microsoft.com/office/drawing/2014/main" id="{867F151E-6572-4887-8B6C-4F942BC7A0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29800" y="5638800"/>
            <a:ext cx="914400" cy="914400"/>
          </a:xfrm>
          <a:prstGeom prst="rect">
            <a:avLst/>
          </a:prstGeom>
        </p:spPr>
      </p:pic>
      <p:pic>
        <p:nvPicPr>
          <p:cNvPr id="8" name="Graphic 7" descr="Scales of Justice">
            <a:extLst>
              <a:ext uri="{FF2B5EF4-FFF2-40B4-BE49-F238E27FC236}">
                <a16:creationId xmlns:a16="http://schemas.microsoft.com/office/drawing/2014/main" id="{2DEA2943-374F-40EF-BC2B-0E13E3E700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9000" y="5562600"/>
            <a:ext cx="914400" cy="914400"/>
          </a:xfrm>
          <a:prstGeom prst="rect">
            <a:avLst/>
          </a:prstGeom>
        </p:spPr>
      </p:pic>
      <p:pic>
        <p:nvPicPr>
          <p:cNvPr id="10" name="Graphic 9" descr="Gavel">
            <a:extLst>
              <a:ext uri="{FF2B5EF4-FFF2-40B4-BE49-F238E27FC236}">
                <a16:creationId xmlns:a16="http://schemas.microsoft.com/office/drawing/2014/main" id="{74E03771-7EB9-46FC-AFED-612F8D090E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24000" y="5562600"/>
            <a:ext cx="914400" cy="914400"/>
          </a:xfrm>
          <a:prstGeom prst="rect">
            <a:avLst/>
          </a:prstGeom>
        </p:spPr>
      </p:pic>
    </p:spTree>
    <p:extLst>
      <p:ext uri="{BB962C8B-B14F-4D97-AF65-F5344CB8AC3E}">
        <p14:creationId xmlns:p14="http://schemas.microsoft.com/office/powerpoint/2010/main" val="372332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50342E0-44D0-4421-8850-0B2DDD4B4259}"/>
              </a:ext>
            </a:extLst>
          </p:cNvPr>
          <p:cNvGrpSpPr/>
          <p:nvPr/>
        </p:nvGrpSpPr>
        <p:grpSpPr>
          <a:xfrm>
            <a:off x="6324600" y="762000"/>
            <a:ext cx="5562600" cy="5638800"/>
            <a:chOff x="6781800" y="1082852"/>
            <a:chExt cx="3660162" cy="5037148"/>
          </a:xfrm>
        </p:grpSpPr>
        <p:sp>
          <p:nvSpPr>
            <p:cNvPr id="28" name="TextBox 27">
              <a:extLst>
                <a:ext uri="{FF2B5EF4-FFF2-40B4-BE49-F238E27FC236}">
                  <a16:creationId xmlns:a16="http://schemas.microsoft.com/office/drawing/2014/main" id="{FFA49456-F087-4874-B905-6B23B95E3C1D}"/>
                </a:ext>
              </a:extLst>
            </p:cNvPr>
            <p:cNvSpPr txBox="1"/>
            <p:nvPr/>
          </p:nvSpPr>
          <p:spPr>
            <a:xfrm>
              <a:off x="6781800" y="1440000"/>
              <a:ext cx="3660162" cy="4680000"/>
            </a:xfrm>
            <a:prstGeom prst="rect">
              <a:avLst/>
            </a:prstGeom>
            <a:noFill/>
            <a:ln w="76200">
              <a:solidFill>
                <a:srgbClr val="FF0000"/>
              </a:solidFill>
            </a:ln>
          </p:spPr>
          <p:txBody>
            <a:bodyPr wrap="square" lIns="126000" tIns="90000" rIns="126000" bIns="90000" rtlCol="0">
              <a:noAutofit/>
            </a:bodyPr>
            <a:lstStyle/>
            <a:p>
              <a:pPr algn="just">
                <a:tabLst>
                  <a:tab pos="360000" algn="l"/>
                </a:tabLst>
              </a:pPr>
              <a:r>
                <a:rPr lang="en-US" sz="1100" dirty="0">
                  <a:latin typeface="Cambria" panose="02040503050406030204" pitchFamily="18" charset="0"/>
                </a:rPr>
                <a:t>Other than vehicles, the crucial technology ridesharing apps depend on is the smartphone. In the U.S., smartphone penetration is upward of 80% (Knight, 2017). The most significant factors that will impact ridesharing in the future are technologies that could reduce fuel costs and environmental impact, such as electric vehicles, and autonomous/self-driving/driverless vehicle technology (Gartner, 2017). One manufacturer of autonomous vehicles, General Motors, has stated that it expects its cars to be suitable for ridesharing by 2019 (Welch, 2017). The possibility of replacing human drivers with AI ones has implications for businesses (e.g., reduced labor costs) , workers (fewer jobs for unskilled workers), and safety (potential reduction in accident rates) (Welch, 2017). In August 2016, then-Uber CEO Travis Kalanick summarized the advantage that the first company to bring autonomous vehicles to ridesharing would have as follows: "</a:t>
              </a:r>
              <a:r>
                <a:rPr lang="en-US" sz="1100" i="1" dirty="0">
                  <a:latin typeface="Cambria" panose="02040503050406030204" pitchFamily="18" charset="0"/>
                </a:rPr>
                <a:t>If we are not tied for first, then the person who is in first, or the entity that's in first, then rolls out a ride-sharing network that is far cheaper or far higher-quality than Uber's, then Uber is no longer a thing</a:t>
              </a:r>
              <a:r>
                <a:rPr lang="en-US" sz="1100" dirty="0">
                  <a:latin typeface="Cambria" panose="02040503050406030204" pitchFamily="18" charset="0"/>
                </a:rPr>
                <a:t>” (Carson, 2016)</a:t>
              </a:r>
            </a:p>
            <a:p>
              <a:pPr algn="just">
                <a:tabLst>
                  <a:tab pos="360000" algn="l"/>
                </a:tabLst>
              </a:pPr>
              <a:endParaRPr lang="en-US" sz="1100" dirty="0">
                <a:latin typeface="Cambria" panose="02040503050406030204" pitchFamily="18" charset="0"/>
              </a:endParaRPr>
            </a:p>
          </p:txBody>
        </p:sp>
        <p:sp>
          <p:nvSpPr>
            <p:cNvPr id="44" name="TextBox 43">
              <a:extLst>
                <a:ext uri="{FF2B5EF4-FFF2-40B4-BE49-F238E27FC236}">
                  <a16:creationId xmlns:a16="http://schemas.microsoft.com/office/drawing/2014/main" id="{BAD8B631-3B09-437C-817B-3EBBC50368E6}"/>
                </a:ext>
              </a:extLst>
            </p:cNvPr>
            <p:cNvSpPr txBox="1"/>
            <p:nvPr/>
          </p:nvSpPr>
          <p:spPr>
            <a:xfrm>
              <a:off x="6781800" y="1082852"/>
              <a:ext cx="2081537" cy="363627"/>
            </a:xfrm>
            <a:prstGeom prst="rect">
              <a:avLst/>
            </a:prstGeom>
            <a:solidFill>
              <a:srgbClr val="FF0000"/>
            </a:solidFill>
          </p:spPr>
          <p:txBody>
            <a:bodyPr wrap="square" rtlCol="0" anchor="ctr">
              <a:spAutoFit/>
            </a:bodyPr>
            <a:lstStyle/>
            <a:p>
              <a:pPr algn="just"/>
              <a:r>
                <a:rPr lang="en-US" sz="2000" dirty="0">
                  <a:solidFill>
                    <a:schemeClr val="bg1"/>
                  </a:solidFill>
                  <a:latin typeface="Bodoni MT" pitchFamily="18" charset="0"/>
                </a:rPr>
                <a:t>Technological</a:t>
              </a:r>
            </a:p>
          </p:txBody>
        </p:sp>
      </p:grpSp>
      <p:grpSp>
        <p:nvGrpSpPr>
          <p:cNvPr id="10" name="Group 9">
            <a:extLst>
              <a:ext uri="{FF2B5EF4-FFF2-40B4-BE49-F238E27FC236}">
                <a16:creationId xmlns:a16="http://schemas.microsoft.com/office/drawing/2014/main" id="{515170D1-FB68-4405-9B28-FC242CF0F332}"/>
              </a:ext>
            </a:extLst>
          </p:cNvPr>
          <p:cNvGrpSpPr/>
          <p:nvPr/>
        </p:nvGrpSpPr>
        <p:grpSpPr>
          <a:xfrm>
            <a:off x="304800" y="762000"/>
            <a:ext cx="5562600" cy="5638800"/>
            <a:chOff x="1080000" y="718186"/>
            <a:chExt cx="4920791" cy="5037148"/>
          </a:xfrm>
        </p:grpSpPr>
        <p:sp>
          <p:nvSpPr>
            <p:cNvPr id="11" name="TextBox 10">
              <a:extLst>
                <a:ext uri="{FF2B5EF4-FFF2-40B4-BE49-F238E27FC236}">
                  <a16:creationId xmlns:a16="http://schemas.microsoft.com/office/drawing/2014/main" id="{4EAE3D90-7FE8-4276-BFB2-04B2CBFE934C}"/>
                </a:ext>
              </a:extLst>
            </p:cNvPr>
            <p:cNvSpPr txBox="1"/>
            <p:nvPr/>
          </p:nvSpPr>
          <p:spPr>
            <a:xfrm>
              <a:off x="1080000" y="1075334"/>
              <a:ext cx="4920791" cy="4680000"/>
            </a:xfrm>
            <a:prstGeom prst="rect">
              <a:avLst/>
            </a:prstGeom>
            <a:noFill/>
            <a:ln w="76200">
              <a:solidFill>
                <a:srgbClr val="FFFF00"/>
              </a:solidFill>
            </a:ln>
          </p:spPr>
          <p:txBody>
            <a:bodyPr wrap="square" lIns="126000" tIns="90000" rIns="126000" bIns="90000" rtlCol="0">
              <a:noAutofit/>
            </a:bodyPr>
            <a:lstStyle/>
            <a:p>
              <a:pPr algn="just" defTabSz="360000"/>
              <a:r>
                <a:rPr lang="en-US" sz="1100" dirty="0">
                  <a:latin typeface="Cambria" panose="02040503050406030204" pitchFamily="18" charset="0"/>
                </a:rPr>
                <a:t>Economic factors that push more people to seek additional jobs to supplement their income blur the line between categories of customers, contractors, and employees; drivers are all three, at times, while customers could become drivers at any moment. This fluidity extends to other sharing economy services, such as </a:t>
              </a:r>
              <a:r>
                <a:rPr lang="en-US" sz="1100" dirty="0" err="1">
                  <a:latin typeface="Cambria" panose="02040503050406030204" pitchFamily="18" charset="0"/>
                </a:rPr>
                <a:t>AirBnb</a:t>
              </a:r>
              <a:r>
                <a:rPr lang="en-US" sz="1100" dirty="0">
                  <a:latin typeface="Cambria" panose="02040503050406030204" pitchFamily="18" charset="0"/>
                </a:rPr>
                <a:t>, and its result is the marketization and commodification of social relationships and culture (</a:t>
              </a:r>
              <a:r>
                <a:rPr lang="en-US" sz="1100" dirty="0" err="1">
                  <a:latin typeface="Cambria" panose="02040503050406030204" pitchFamily="18" charset="0"/>
                </a:rPr>
                <a:t>Lewer</a:t>
              </a:r>
              <a:r>
                <a:rPr lang="en-US" sz="1100" dirty="0">
                  <a:latin typeface="Cambria" panose="02040503050406030204" pitchFamily="18" charset="0"/>
                </a:rPr>
                <a:t>, 2016). The provider exchanges privacy—a measurable human need (</a:t>
              </a:r>
              <a:r>
                <a:rPr lang="en-US" sz="1100" dirty="0" err="1">
                  <a:latin typeface="Cambria" panose="02040503050406030204" pitchFamily="18" charset="0"/>
                </a:rPr>
                <a:t>Acquisti</a:t>
              </a:r>
              <a:r>
                <a:rPr lang="en-US" sz="1100" dirty="0">
                  <a:latin typeface="Cambria" panose="02040503050406030204" pitchFamily="18" charset="0"/>
                </a:rPr>
                <a:t>, </a:t>
              </a:r>
              <a:r>
                <a:rPr lang="en-US" sz="1100" dirty="0" err="1">
                  <a:latin typeface="Cambria" panose="02040503050406030204" pitchFamily="18" charset="0"/>
                </a:rPr>
                <a:t>Brandimarte</a:t>
              </a:r>
              <a:r>
                <a:rPr lang="en-US" sz="1100" dirty="0">
                  <a:latin typeface="Cambria" panose="02040503050406030204" pitchFamily="18" charset="0"/>
                </a:rPr>
                <a:t>, &amp; Loewenstein, 2015)— into “</a:t>
              </a:r>
              <a:r>
                <a:rPr lang="en-US" sz="1100" i="1" dirty="0">
                  <a:latin typeface="Cambria" panose="02040503050406030204" pitchFamily="18" charset="0"/>
                </a:rPr>
                <a:t>alienated commodities with exchange value … These forms of labor intensify the pressure to commodify one’s life</a:t>
              </a:r>
              <a:r>
                <a:rPr lang="en-US" sz="1100" dirty="0">
                  <a:latin typeface="Cambria" panose="02040503050406030204" pitchFamily="18" charset="0"/>
                </a:rPr>
                <a:t>” (Standing, 2015). One example of broader social impact of this is seen in how the gentrification brought by </a:t>
              </a:r>
              <a:r>
                <a:rPr lang="en-US" sz="1100" dirty="0" err="1">
                  <a:latin typeface="Cambria" panose="02040503050406030204" pitchFamily="18" charset="0"/>
                </a:rPr>
                <a:t>AirBnb</a:t>
              </a:r>
              <a:r>
                <a:rPr lang="en-US" sz="1100" dirty="0">
                  <a:latin typeface="Cambria" panose="02040503050406030204" pitchFamily="18" charset="0"/>
                </a:rPr>
                <a:t> has transformed neighborhoods in cities worldwide into tourist ghettos by pushing out the residents who comprised their communities (Posner, 2017). </a:t>
              </a:r>
            </a:p>
            <a:p>
              <a:pPr algn="just" defTabSz="360000"/>
              <a:endParaRPr lang="en-US" sz="1100" dirty="0">
                <a:latin typeface="Cambria" panose="02040503050406030204" pitchFamily="18" charset="0"/>
              </a:endParaRPr>
            </a:p>
            <a:p>
              <a:pPr algn="just" defTabSz="360000"/>
              <a:r>
                <a:rPr lang="en-US" sz="1100" dirty="0">
                  <a:latin typeface="Cambria" panose="02040503050406030204" pitchFamily="18" charset="0"/>
                </a:rPr>
                <a:t>An important sociocultural development in the U.S. this year has been increased awareness of sexual harassment, especially in the workplace, culminating in the #</a:t>
              </a:r>
              <a:r>
                <a:rPr lang="en-US" sz="1100" dirty="0" err="1">
                  <a:latin typeface="Cambria" panose="02040503050406030204" pitchFamily="18" charset="0"/>
                </a:rPr>
                <a:t>MeToo</a:t>
              </a:r>
              <a:r>
                <a:rPr lang="en-US" sz="1100" dirty="0">
                  <a:latin typeface="Cambria" panose="02040503050406030204" pitchFamily="18" charset="0"/>
                </a:rPr>
                <a:t> movement that started in October, which encouraged victims to discuss their experiences openly (Gilbert, 2017). Earlier, in February, ex-Uber employee Susan Fowler shared an essay about her experience of being sexually harassed at Uber, and how the company protected those responsible. The impact of that essay has been such that </a:t>
              </a:r>
              <a:r>
                <a:rPr lang="en-US" sz="1100" i="1" dirty="0">
                  <a:latin typeface="Cambria" panose="02040503050406030204" pitchFamily="18" charset="0"/>
                </a:rPr>
                <a:t>The New York Times </a:t>
              </a:r>
              <a:r>
                <a:rPr lang="en-US" sz="1100" dirty="0">
                  <a:latin typeface="Cambria" panose="02040503050406030204" pitchFamily="18" charset="0"/>
                </a:rPr>
                <a:t>titled an October interview with her, “She’s 26, and brought down Uber’s CEO. What’s next?”, referring to the ouster of Travis Kalanick in June. Fowler is on TIME Magazine’s cover, with three other women who broke their silence on sexual harassment, as one of the “Silence Breakers” who are, collectively, the magazine’s “Person of the Year” (TIME, 2017). The sociocultural climate of U.S. makes it crucial for businesses to take sexual harassment much more seriously than in the past.</a:t>
              </a:r>
            </a:p>
            <a:p>
              <a:pPr algn="just"/>
              <a:endParaRPr lang="en-US" sz="1100" dirty="0">
                <a:latin typeface="Cambria" panose="02040503050406030204" pitchFamily="18" charset="0"/>
              </a:endParaRPr>
            </a:p>
          </p:txBody>
        </p:sp>
        <p:sp>
          <p:nvSpPr>
            <p:cNvPr id="12" name="TextBox 11">
              <a:extLst>
                <a:ext uri="{FF2B5EF4-FFF2-40B4-BE49-F238E27FC236}">
                  <a16:creationId xmlns:a16="http://schemas.microsoft.com/office/drawing/2014/main" id="{970EE661-633A-4E9E-9553-CDAFF0D8F9E4}"/>
                </a:ext>
              </a:extLst>
            </p:cNvPr>
            <p:cNvSpPr txBox="1"/>
            <p:nvPr/>
          </p:nvSpPr>
          <p:spPr>
            <a:xfrm>
              <a:off x="1080000" y="718186"/>
              <a:ext cx="2160000" cy="363627"/>
            </a:xfrm>
            <a:prstGeom prst="rect">
              <a:avLst/>
            </a:prstGeom>
            <a:solidFill>
              <a:srgbClr val="FFFF00"/>
            </a:solidFill>
          </p:spPr>
          <p:txBody>
            <a:bodyPr wrap="square" rtlCol="0" anchor="ctr">
              <a:spAutoFit/>
            </a:bodyPr>
            <a:lstStyle/>
            <a:p>
              <a:pPr algn="just"/>
              <a:r>
                <a:rPr lang="en-US" sz="2000" dirty="0">
                  <a:solidFill>
                    <a:schemeClr val="bg1"/>
                  </a:solidFill>
                  <a:latin typeface="Bodoni MT" pitchFamily="18" charset="0"/>
                </a:rPr>
                <a:t>Sociocultural</a:t>
              </a:r>
            </a:p>
          </p:txBody>
        </p:sp>
      </p:grpSp>
      <p:sp>
        <p:nvSpPr>
          <p:cNvPr id="31" name="TextBox 30">
            <a:extLst>
              <a:ext uri="{FF2B5EF4-FFF2-40B4-BE49-F238E27FC236}">
                <a16:creationId xmlns:a16="http://schemas.microsoft.com/office/drawing/2014/main" id="{EA18471C-BA9B-46B6-AE84-27553B1E254D}"/>
              </a:ext>
            </a:extLst>
          </p:cNvPr>
          <p:cNvSpPr txBox="1"/>
          <p:nvPr/>
        </p:nvSpPr>
        <p:spPr>
          <a:xfrm>
            <a:off x="3886200" y="0"/>
            <a:ext cx="4419600" cy="626701"/>
          </a:xfrm>
          <a:prstGeom prst="rect">
            <a:avLst/>
          </a:prstGeom>
          <a:noFill/>
        </p:spPr>
        <p:txBody>
          <a:bodyPr wrap="square" lIns="0" tIns="36000" rIns="0" bIns="36000" rtlCol="0">
            <a:spAutoFit/>
          </a:bodyPr>
          <a:lstStyle/>
          <a:p>
            <a:r>
              <a:rPr lang="en-US" sz="3600" i="1" spc="-300" dirty="0">
                <a:solidFill>
                  <a:schemeClr val="tx1">
                    <a:lumMod val="85000"/>
                    <a:lumOff val="15000"/>
                  </a:schemeClr>
                </a:solidFill>
                <a:latin typeface="Bodoni MT" pitchFamily="18" charset="0"/>
              </a:rPr>
              <a:t>PEST Analysis (continued)</a:t>
            </a:r>
          </a:p>
        </p:txBody>
      </p:sp>
      <p:pic>
        <p:nvPicPr>
          <p:cNvPr id="3" name="Graphic 2" descr="Users">
            <a:extLst>
              <a:ext uri="{FF2B5EF4-FFF2-40B4-BE49-F238E27FC236}">
                <a16:creationId xmlns:a16="http://schemas.microsoft.com/office/drawing/2014/main" id="{9152C35D-89BE-42AD-8FE2-A2FD634EB4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19500" y="5562600"/>
            <a:ext cx="914400" cy="914400"/>
          </a:xfrm>
          <a:prstGeom prst="rect">
            <a:avLst/>
          </a:prstGeom>
        </p:spPr>
      </p:pic>
      <p:pic>
        <p:nvPicPr>
          <p:cNvPr id="6" name="Graphic 5" descr="Chat">
            <a:extLst>
              <a:ext uri="{FF2B5EF4-FFF2-40B4-BE49-F238E27FC236}">
                <a16:creationId xmlns:a16="http://schemas.microsoft.com/office/drawing/2014/main" id="{3F5EA30A-5C21-4187-8E7C-FA1AE1064A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0" y="5562600"/>
            <a:ext cx="914400" cy="914400"/>
          </a:xfrm>
          <a:prstGeom prst="rect">
            <a:avLst/>
          </a:prstGeom>
        </p:spPr>
      </p:pic>
      <p:pic>
        <p:nvPicPr>
          <p:cNvPr id="8" name="Graphic 7" descr="Laptop">
            <a:extLst>
              <a:ext uri="{FF2B5EF4-FFF2-40B4-BE49-F238E27FC236}">
                <a16:creationId xmlns:a16="http://schemas.microsoft.com/office/drawing/2014/main" id="{5CAD0E9E-34B6-4ED9-A943-48BED9DF49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72400" y="5486400"/>
            <a:ext cx="914400" cy="914400"/>
          </a:xfrm>
          <a:prstGeom prst="rect">
            <a:avLst/>
          </a:prstGeom>
        </p:spPr>
      </p:pic>
      <p:pic>
        <p:nvPicPr>
          <p:cNvPr id="13" name="Graphic 12" descr="Head with Gears">
            <a:extLst>
              <a:ext uri="{FF2B5EF4-FFF2-40B4-BE49-F238E27FC236}">
                <a16:creationId xmlns:a16="http://schemas.microsoft.com/office/drawing/2014/main" id="{96A592E3-FEC5-496C-AE5F-E294282A5A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53600" y="5410200"/>
            <a:ext cx="914400" cy="914400"/>
          </a:xfrm>
          <a:prstGeom prst="rect">
            <a:avLst/>
          </a:prstGeom>
        </p:spPr>
      </p:pic>
    </p:spTree>
    <p:extLst>
      <p:ext uri="{BB962C8B-B14F-4D97-AF65-F5344CB8AC3E}">
        <p14:creationId xmlns:p14="http://schemas.microsoft.com/office/powerpoint/2010/main" val="194349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Left 23">
            <a:extLst>
              <a:ext uri="{FF2B5EF4-FFF2-40B4-BE49-F238E27FC236}">
                <a16:creationId xmlns:a16="http://schemas.microsoft.com/office/drawing/2014/main" id="{92A6B072-E904-48B2-A275-44B43CC1F316}"/>
              </a:ext>
            </a:extLst>
          </p:cNvPr>
          <p:cNvSpPr/>
          <p:nvPr/>
        </p:nvSpPr>
        <p:spPr>
          <a:xfrm rot="13362133">
            <a:off x="3681262" y="2410239"/>
            <a:ext cx="1083605" cy="416300"/>
          </a:xfrm>
          <a:prstGeom prst="leftArrow">
            <a:avLst>
              <a:gd name="adj1" fmla="val 60000"/>
              <a:gd name="adj2" fmla="val 50000"/>
            </a:avLst>
          </a:prstGeom>
          <a:solidFill>
            <a:srgbClr val="FF006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grpSp>
        <p:nvGrpSpPr>
          <p:cNvPr id="4" name="Group 3">
            <a:extLst>
              <a:ext uri="{FF2B5EF4-FFF2-40B4-BE49-F238E27FC236}">
                <a16:creationId xmlns:a16="http://schemas.microsoft.com/office/drawing/2014/main" id="{1BD3D837-0CEC-4120-916F-18440C5ABC7C}"/>
              </a:ext>
            </a:extLst>
          </p:cNvPr>
          <p:cNvGrpSpPr/>
          <p:nvPr/>
        </p:nvGrpSpPr>
        <p:grpSpPr>
          <a:xfrm>
            <a:off x="8587400" y="1308599"/>
            <a:ext cx="3147400" cy="2244707"/>
            <a:chOff x="8975980" y="1440000"/>
            <a:chExt cx="2880022" cy="2592000"/>
          </a:xfrm>
        </p:grpSpPr>
        <p:sp>
          <p:nvSpPr>
            <p:cNvPr id="23" name="Freeform: Shape 22">
              <a:extLst>
                <a:ext uri="{FF2B5EF4-FFF2-40B4-BE49-F238E27FC236}">
                  <a16:creationId xmlns:a16="http://schemas.microsoft.com/office/drawing/2014/main" id="{6084B20A-40FF-456F-8AF6-2FE50FB2C8DF}"/>
                </a:ext>
              </a:extLst>
            </p:cNvPr>
            <p:cNvSpPr/>
            <p:nvPr/>
          </p:nvSpPr>
          <p:spPr>
            <a:xfrm>
              <a:off x="8975980" y="1800000"/>
              <a:ext cx="2880005" cy="2232000"/>
            </a:xfrm>
            <a:custGeom>
              <a:avLst/>
              <a:gdLst>
                <a:gd name="connsiteX0" fmla="*/ 0 w 2880005"/>
                <a:gd name="connsiteY0" fmla="*/ 0 h 1799993"/>
                <a:gd name="connsiteX1" fmla="*/ 2880005 w 2880005"/>
                <a:gd name="connsiteY1" fmla="*/ 0 h 1799993"/>
                <a:gd name="connsiteX2" fmla="*/ 2880005 w 2880005"/>
                <a:gd name="connsiteY2" fmla="*/ 1799993 h 1799993"/>
                <a:gd name="connsiteX3" fmla="*/ 0 w 2880005"/>
                <a:gd name="connsiteY3" fmla="*/ 1799993 h 1799993"/>
                <a:gd name="connsiteX4" fmla="*/ 0 w 2880005"/>
                <a:gd name="connsiteY4" fmla="*/ 0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5" h="1799993">
                  <a:moveTo>
                    <a:pt x="0" y="0"/>
                  </a:moveTo>
                  <a:lnTo>
                    <a:pt x="2880005" y="0"/>
                  </a:lnTo>
                  <a:lnTo>
                    <a:pt x="2880005" y="1799993"/>
                  </a:lnTo>
                  <a:lnTo>
                    <a:pt x="0" y="1799993"/>
                  </a:lnTo>
                  <a:lnTo>
                    <a:pt x="0" y="0"/>
                  </a:lnTo>
                  <a:close/>
                </a:path>
              </a:pathLst>
            </a:custGeom>
            <a:noFill/>
            <a:ln w="762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Autofit/>
            </a:bodyPr>
            <a:lstStyle/>
            <a:p>
              <a:pPr algn="just" defTabSz="360000">
                <a:spcBef>
                  <a:spcPct val="0"/>
                </a:spcBef>
              </a:pPr>
              <a:r>
                <a:rPr lang="en-US" sz="1100" dirty="0">
                  <a:solidFill>
                    <a:schemeClr val="tx1"/>
                  </a:solidFill>
                  <a:latin typeface="Cambria" panose="02040503050406030204" pitchFamily="18" charset="0"/>
                </a:rPr>
                <a:t>Buyers—riders—have high bargaining power in this industry. They are inundated with easily accessible options and real-time information about changing price conditions, to which they are highly sensitive. Social issues also lead buyers toward other options, as Uber discovered with the #</a:t>
              </a:r>
              <a:r>
                <a:rPr lang="en-US" sz="1100" dirty="0" err="1">
                  <a:solidFill>
                    <a:schemeClr val="tx1"/>
                  </a:solidFill>
                  <a:latin typeface="Cambria" panose="02040503050406030204" pitchFamily="18" charset="0"/>
                </a:rPr>
                <a:t>DeleteUber</a:t>
              </a:r>
              <a:r>
                <a:rPr lang="en-US" sz="1100" dirty="0">
                  <a:solidFill>
                    <a:schemeClr val="tx1"/>
                  </a:solidFill>
                  <a:latin typeface="Cambria" panose="02040503050406030204" pitchFamily="18" charset="0"/>
                </a:rPr>
                <a:t> Twitter campaign that was launched in response to what was seen as Uber taking advantage of a strike in New York (</a:t>
              </a:r>
              <a:r>
                <a:rPr lang="en-US" sz="1100" dirty="0" err="1">
                  <a:solidFill>
                    <a:schemeClr val="tx1"/>
                  </a:solidFill>
                  <a:latin typeface="Cambria" panose="02040503050406030204" pitchFamily="18" charset="0"/>
                </a:rPr>
                <a:t>Molla</a:t>
              </a:r>
              <a:r>
                <a:rPr lang="en-US" sz="1100" dirty="0">
                  <a:solidFill>
                    <a:schemeClr val="tx1"/>
                  </a:solidFill>
                  <a:latin typeface="Cambria" panose="02040503050406030204" pitchFamily="18" charset="0"/>
                </a:rPr>
                <a:t> &amp; Bhuiyan, 2017).</a:t>
              </a:r>
            </a:p>
            <a:p>
              <a:pPr lvl="0" algn="just" defTabSz="0">
                <a:spcBef>
                  <a:spcPct val="0"/>
                </a:spcBef>
              </a:pPr>
              <a:endParaRPr lang="en-US" sz="1100" kern="1200" dirty="0">
                <a:solidFill>
                  <a:schemeClr val="tx1"/>
                </a:solidFill>
                <a:latin typeface="Cambria" panose="02040503050406030204" pitchFamily="18" charset="0"/>
              </a:endParaRPr>
            </a:p>
            <a:p>
              <a:pPr marL="285750" lvl="0" indent="-285750" algn="just" defTabSz="0">
                <a:spcBef>
                  <a:spcPct val="0"/>
                </a:spcBef>
                <a:buFont typeface="Courier New" panose="02070309020205020404" pitchFamily="49" charset="0"/>
                <a:buChar char="o"/>
              </a:pPr>
              <a:endParaRPr lang="en-US" sz="1100" kern="1200" dirty="0">
                <a:solidFill>
                  <a:schemeClr val="tx1"/>
                </a:solidFill>
                <a:latin typeface="Cambria" panose="02040503050406030204" pitchFamily="18" charset="0"/>
              </a:endParaRPr>
            </a:p>
            <a:p>
              <a:pPr marL="285750" lvl="0" indent="-285750" algn="just" defTabSz="0">
                <a:spcBef>
                  <a:spcPct val="0"/>
                </a:spcBef>
                <a:buFont typeface="Courier New" panose="02070309020205020404" pitchFamily="49" charset="0"/>
                <a:buChar char="o"/>
              </a:pPr>
              <a:endParaRPr lang="en-US" sz="1100" kern="1200" dirty="0">
                <a:solidFill>
                  <a:schemeClr val="tx1"/>
                </a:solidFill>
                <a:latin typeface="Cambria" panose="02040503050406030204" pitchFamily="18" charset="0"/>
              </a:endParaRPr>
            </a:p>
            <a:p>
              <a:pPr marL="285750" lvl="0" indent="-285750" algn="just" defTabSz="0">
                <a:spcBef>
                  <a:spcPct val="0"/>
                </a:spcBef>
                <a:buFont typeface="Courier New" panose="02070309020205020404" pitchFamily="49" charset="0"/>
                <a:buChar char="o"/>
              </a:pPr>
              <a:endParaRPr lang="en-US" sz="1100" kern="1200" dirty="0">
                <a:solidFill>
                  <a:schemeClr val="tx1"/>
                </a:solidFill>
                <a:latin typeface="Cambria" panose="02040503050406030204" pitchFamily="18" charset="0"/>
              </a:endParaRPr>
            </a:p>
          </p:txBody>
        </p:sp>
        <p:sp>
          <p:nvSpPr>
            <p:cNvPr id="14" name="Rectangle 13">
              <a:extLst>
                <a:ext uri="{FF2B5EF4-FFF2-40B4-BE49-F238E27FC236}">
                  <a16:creationId xmlns:a16="http://schemas.microsoft.com/office/drawing/2014/main" id="{32152190-2E9B-42DE-BE01-DFF1EDF6B993}"/>
                </a:ext>
              </a:extLst>
            </p:cNvPr>
            <p:cNvSpPr/>
            <p:nvPr/>
          </p:nvSpPr>
          <p:spPr>
            <a:xfrm>
              <a:off x="8976002" y="1440000"/>
              <a:ext cx="2880000" cy="360000"/>
            </a:xfrm>
            <a:prstGeom prst="rect">
              <a:avLst/>
            </a:prstGeom>
            <a:solidFill>
              <a:schemeClr val="tx1"/>
            </a:solidFill>
            <a:ln w="76200">
              <a:solidFill>
                <a:schemeClr val="tx1"/>
              </a:solidFill>
            </a:ln>
          </p:spPr>
          <p:txBody>
            <a:bodyPr wrap="square" anchor="ctr">
              <a:noAutofit/>
            </a:bodyPr>
            <a:lstStyle/>
            <a:p>
              <a:pPr algn="just"/>
              <a:r>
                <a:rPr lang="en-US" sz="2000" kern="3000" spc="-150" dirty="0">
                  <a:solidFill>
                    <a:schemeClr val="bg1"/>
                  </a:solidFill>
                  <a:latin typeface="Bodoni MT" pitchFamily="18" charset="0"/>
                </a:rPr>
                <a:t>Bargaining Power of Buyers</a:t>
              </a:r>
            </a:p>
          </p:txBody>
        </p:sp>
      </p:grpSp>
      <p:sp>
        <p:nvSpPr>
          <p:cNvPr id="6" name="Freeform: Shape 5">
            <a:extLst>
              <a:ext uri="{FF2B5EF4-FFF2-40B4-BE49-F238E27FC236}">
                <a16:creationId xmlns:a16="http://schemas.microsoft.com/office/drawing/2014/main" id="{BB27D868-7A30-421A-8145-299E21C154E9}"/>
              </a:ext>
            </a:extLst>
          </p:cNvPr>
          <p:cNvSpPr/>
          <p:nvPr/>
        </p:nvSpPr>
        <p:spPr>
          <a:xfrm>
            <a:off x="4472600" y="2528735"/>
            <a:ext cx="3147400" cy="3147401"/>
          </a:xfrm>
          <a:custGeom>
            <a:avLst/>
            <a:gdLst>
              <a:gd name="connsiteX0" fmla="*/ 0 w 2159993"/>
              <a:gd name="connsiteY0" fmla="*/ 1079997 h 2159993"/>
              <a:gd name="connsiteX1" fmla="*/ 1079997 w 2159993"/>
              <a:gd name="connsiteY1" fmla="*/ 0 h 2159993"/>
              <a:gd name="connsiteX2" fmla="*/ 2159994 w 2159993"/>
              <a:gd name="connsiteY2" fmla="*/ 1079997 h 2159993"/>
              <a:gd name="connsiteX3" fmla="*/ 1079997 w 2159993"/>
              <a:gd name="connsiteY3" fmla="*/ 2159994 h 2159993"/>
              <a:gd name="connsiteX4" fmla="*/ 0 w 2159993"/>
              <a:gd name="connsiteY4" fmla="*/ 1079997 h 215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9993" h="2159993">
                <a:moveTo>
                  <a:pt x="0" y="1079997"/>
                </a:moveTo>
                <a:cubicBezTo>
                  <a:pt x="0" y="483531"/>
                  <a:pt x="483531" y="0"/>
                  <a:pt x="1079997" y="0"/>
                </a:cubicBezTo>
                <a:cubicBezTo>
                  <a:pt x="1676463" y="0"/>
                  <a:pt x="2159994" y="483531"/>
                  <a:pt x="2159994" y="1079997"/>
                </a:cubicBezTo>
                <a:cubicBezTo>
                  <a:pt x="2159994" y="1676463"/>
                  <a:pt x="1676463" y="2159994"/>
                  <a:pt x="1079997" y="2159994"/>
                </a:cubicBezTo>
                <a:cubicBezTo>
                  <a:pt x="483531" y="2159994"/>
                  <a:pt x="0" y="1676463"/>
                  <a:pt x="0" y="1079997"/>
                </a:cubicBezTo>
                <a:close/>
              </a:path>
            </a:pathLst>
          </a:custGeom>
          <a:noFill/>
          <a:ln w="762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60000" tIns="0" rIns="180000" bIns="0" numCol="1" spcCol="1270" anchor="ctr" anchorCtr="0">
            <a:noAutofit/>
          </a:bodyPr>
          <a:lstStyle/>
          <a:p>
            <a:pPr lvl="0" algn="just" defTabSz="800100">
              <a:lnSpc>
                <a:spcPct val="90000"/>
              </a:lnSpc>
              <a:spcBef>
                <a:spcPct val="0"/>
              </a:spcBef>
              <a:spcAft>
                <a:spcPct val="35000"/>
              </a:spcAft>
            </a:pPr>
            <a:endParaRPr lang="en-US" sz="1100" dirty="0">
              <a:solidFill>
                <a:schemeClr val="tx1"/>
              </a:solidFill>
              <a:latin typeface="Cambria" panose="02040503050406030204" pitchFamily="18" charset="0"/>
            </a:endParaRPr>
          </a:p>
        </p:txBody>
      </p:sp>
      <p:grpSp>
        <p:nvGrpSpPr>
          <p:cNvPr id="3" name="Group 2">
            <a:extLst>
              <a:ext uri="{FF2B5EF4-FFF2-40B4-BE49-F238E27FC236}">
                <a16:creationId xmlns:a16="http://schemas.microsoft.com/office/drawing/2014/main" id="{91F3ECD2-2A09-4659-9F2D-8267C42DA390}"/>
              </a:ext>
            </a:extLst>
          </p:cNvPr>
          <p:cNvGrpSpPr/>
          <p:nvPr/>
        </p:nvGrpSpPr>
        <p:grpSpPr>
          <a:xfrm>
            <a:off x="8587402" y="4008599"/>
            <a:ext cx="3147381" cy="2229576"/>
            <a:chOff x="8963280" y="4203954"/>
            <a:chExt cx="2880005" cy="2574528"/>
          </a:xfrm>
        </p:grpSpPr>
        <p:sp>
          <p:nvSpPr>
            <p:cNvPr id="16" name="Rectangle 15">
              <a:extLst>
                <a:ext uri="{FF2B5EF4-FFF2-40B4-BE49-F238E27FC236}">
                  <a16:creationId xmlns:a16="http://schemas.microsoft.com/office/drawing/2014/main" id="{6ECDA9AC-F516-4EA9-8B2B-119020081D90}"/>
                </a:ext>
              </a:extLst>
            </p:cNvPr>
            <p:cNvSpPr/>
            <p:nvPr/>
          </p:nvSpPr>
          <p:spPr>
            <a:xfrm>
              <a:off x="8963285" y="4203954"/>
              <a:ext cx="2880000" cy="360000"/>
            </a:xfrm>
            <a:prstGeom prst="rect">
              <a:avLst/>
            </a:prstGeom>
            <a:solidFill>
              <a:srgbClr val="000000"/>
            </a:solidFill>
            <a:ln w="76200">
              <a:solidFill>
                <a:schemeClr val="tx1"/>
              </a:solidFill>
            </a:ln>
          </p:spPr>
          <p:txBody>
            <a:bodyPr wrap="square" anchor="ctr">
              <a:noAutofit/>
            </a:bodyPr>
            <a:lstStyle/>
            <a:p>
              <a:pPr algn="just"/>
              <a:r>
                <a:rPr lang="en-US" sz="2000" kern="3000" spc="-150" dirty="0">
                  <a:solidFill>
                    <a:schemeClr val="bg1"/>
                  </a:solidFill>
                  <a:latin typeface="Bodoni MT" pitchFamily="18" charset="0"/>
                </a:rPr>
                <a:t>Threat of Substitutes</a:t>
              </a:r>
            </a:p>
          </p:txBody>
        </p:sp>
        <p:sp>
          <p:nvSpPr>
            <p:cNvPr id="29" name="Freeform: Shape 28">
              <a:extLst>
                <a:ext uri="{FF2B5EF4-FFF2-40B4-BE49-F238E27FC236}">
                  <a16:creationId xmlns:a16="http://schemas.microsoft.com/office/drawing/2014/main" id="{5A0D3923-71B0-4BCF-8FE3-ED7C6B968692}"/>
                </a:ext>
              </a:extLst>
            </p:cNvPr>
            <p:cNvSpPr/>
            <p:nvPr/>
          </p:nvSpPr>
          <p:spPr>
            <a:xfrm>
              <a:off x="8963280" y="4546482"/>
              <a:ext cx="2880005" cy="2232000"/>
            </a:xfrm>
            <a:custGeom>
              <a:avLst/>
              <a:gdLst>
                <a:gd name="connsiteX0" fmla="*/ 0 w 2880005"/>
                <a:gd name="connsiteY0" fmla="*/ 0 h 1799993"/>
                <a:gd name="connsiteX1" fmla="*/ 2880005 w 2880005"/>
                <a:gd name="connsiteY1" fmla="*/ 0 h 1799993"/>
                <a:gd name="connsiteX2" fmla="*/ 2880005 w 2880005"/>
                <a:gd name="connsiteY2" fmla="*/ 1799993 h 1799993"/>
                <a:gd name="connsiteX3" fmla="*/ 0 w 2880005"/>
                <a:gd name="connsiteY3" fmla="*/ 1799993 h 1799993"/>
                <a:gd name="connsiteX4" fmla="*/ 0 w 2880005"/>
                <a:gd name="connsiteY4" fmla="*/ 0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5" h="1799993">
                  <a:moveTo>
                    <a:pt x="0" y="0"/>
                  </a:moveTo>
                  <a:lnTo>
                    <a:pt x="2880005" y="0"/>
                  </a:lnTo>
                  <a:lnTo>
                    <a:pt x="2880005" y="1799993"/>
                  </a:lnTo>
                  <a:lnTo>
                    <a:pt x="0" y="1799993"/>
                  </a:lnTo>
                  <a:lnTo>
                    <a:pt x="0" y="0"/>
                  </a:lnTo>
                  <a:close/>
                </a:path>
              </a:pathLst>
            </a:custGeom>
            <a:noFill/>
            <a:ln w="762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Autofit/>
            </a:bodyPr>
            <a:lstStyle/>
            <a:p>
              <a:pPr algn="just" defTabSz="360000">
                <a:spcBef>
                  <a:spcPct val="0"/>
                </a:spcBef>
              </a:pPr>
              <a:r>
                <a:rPr lang="en-US" sz="1100" dirty="0">
                  <a:solidFill>
                    <a:schemeClr val="tx1"/>
                  </a:solidFill>
                  <a:latin typeface="Cambria" panose="02040503050406030204" pitchFamily="18" charset="0"/>
                </a:rPr>
                <a:t>The threat of substitutes to ridesharing is considerable. Alternatives include traditional taxis, public transit, short-term car rental (e.g., </a:t>
              </a:r>
              <a:r>
                <a:rPr lang="en-US" sz="1100" dirty="0" err="1">
                  <a:solidFill>
                    <a:schemeClr val="tx1"/>
                  </a:solidFill>
                  <a:latin typeface="Cambria" panose="02040503050406030204" pitchFamily="18" charset="0"/>
                </a:rPr>
                <a:t>ZipCar</a:t>
              </a:r>
              <a:r>
                <a:rPr lang="en-US" sz="1100" dirty="0">
                  <a:solidFill>
                    <a:schemeClr val="tx1"/>
                  </a:solidFill>
                  <a:latin typeface="Cambria" panose="02040503050406030204" pitchFamily="18" charset="0"/>
                </a:rPr>
                <a:t>), biking, and walking. A 2017 study in seven major U.S. cities found that ridesharing reduced public transit use but had no significant impact on personal car ownership and use. The study also found that around half of ridesharing trips would have been made not at all, or by transit, walking, or biking, if ridesharing were unavailable (</a:t>
              </a:r>
              <a:r>
                <a:rPr lang="en-US" sz="1100" dirty="0" err="1">
                  <a:solidFill>
                    <a:schemeClr val="tx1"/>
                  </a:solidFill>
                  <a:latin typeface="Cambria" panose="02040503050406030204" pitchFamily="18" charset="0"/>
                </a:rPr>
                <a:t>Clewlow</a:t>
              </a:r>
              <a:r>
                <a:rPr lang="en-US" sz="1100" dirty="0">
                  <a:solidFill>
                    <a:schemeClr val="tx1"/>
                  </a:solidFill>
                  <a:latin typeface="Cambria" panose="02040503050406030204" pitchFamily="18" charset="0"/>
                </a:rPr>
                <a:t> &amp; Mishra, 2017).</a:t>
              </a:r>
            </a:p>
            <a:p>
              <a:pPr marL="285750" lvl="0" indent="-285750" algn="just" defTabSz="800100">
                <a:spcBef>
                  <a:spcPct val="0"/>
                </a:spcBef>
                <a:buFont typeface="Courier New" panose="02070309020205020404" pitchFamily="49" charset="0"/>
                <a:buChar char="o"/>
              </a:pPr>
              <a:endParaRPr lang="en-US" sz="1100" kern="1200" dirty="0">
                <a:solidFill>
                  <a:schemeClr val="tx1"/>
                </a:solidFill>
                <a:latin typeface="Cambria" panose="02040503050406030204" pitchFamily="18" charset="0"/>
              </a:endParaRPr>
            </a:p>
          </p:txBody>
        </p:sp>
      </p:grpSp>
      <p:grpSp>
        <p:nvGrpSpPr>
          <p:cNvPr id="2" name="Group 1">
            <a:extLst>
              <a:ext uri="{FF2B5EF4-FFF2-40B4-BE49-F238E27FC236}">
                <a16:creationId xmlns:a16="http://schemas.microsoft.com/office/drawing/2014/main" id="{763410DE-70B8-46E4-A015-BF121393E24B}"/>
              </a:ext>
            </a:extLst>
          </p:cNvPr>
          <p:cNvGrpSpPr/>
          <p:nvPr/>
        </p:nvGrpSpPr>
        <p:grpSpPr>
          <a:xfrm>
            <a:off x="485601" y="4008600"/>
            <a:ext cx="3147381" cy="2316000"/>
            <a:chOff x="266281" y="4500000"/>
            <a:chExt cx="2880005" cy="2176591"/>
          </a:xfrm>
        </p:grpSpPr>
        <p:sp>
          <p:nvSpPr>
            <p:cNvPr id="10" name="Rectangle 9">
              <a:extLst>
                <a:ext uri="{FF2B5EF4-FFF2-40B4-BE49-F238E27FC236}">
                  <a16:creationId xmlns:a16="http://schemas.microsoft.com/office/drawing/2014/main" id="{451D484E-9351-44A8-BE8E-B3B1E97D8641}"/>
                </a:ext>
              </a:extLst>
            </p:cNvPr>
            <p:cNvSpPr/>
            <p:nvPr/>
          </p:nvSpPr>
          <p:spPr>
            <a:xfrm>
              <a:off x="266281" y="4500000"/>
              <a:ext cx="2880000" cy="360000"/>
            </a:xfrm>
            <a:prstGeom prst="rect">
              <a:avLst/>
            </a:prstGeom>
            <a:solidFill>
              <a:schemeClr val="tx1"/>
            </a:solidFill>
            <a:ln w="76200">
              <a:solidFill>
                <a:schemeClr val="tx1"/>
              </a:solidFill>
            </a:ln>
          </p:spPr>
          <p:txBody>
            <a:bodyPr wrap="square" anchor="ctr">
              <a:noAutofit/>
            </a:bodyPr>
            <a:lstStyle/>
            <a:p>
              <a:pPr algn="just"/>
              <a:r>
                <a:rPr lang="en-US" sz="2000" kern="3000" spc="-150" dirty="0">
                  <a:solidFill>
                    <a:schemeClr val="bg1"/>
                  </a:solidFill>
                  <a:latin typeface="Bodoni MT" pitchFamily="18" charset="0"/>
                </a:rPr>
                <a:t>Bargaining Power of Suppliers</a:t>
              </a:r>
            </a:p>
          </p:txBody>
        </p:sp>
        <p:sp>
          <p:nvSpPr>
            <p:cNvPr id="30" name="Freeform: Shape 29">
              <a:extLst>
                <a:ext uri="{FF2B5EF4-FFF2-40B4-BE49-F238E27FC236}">
                  <a16:creationId xmlns:a16="http://schemas.microsoft.com/office/drawing/2014/main" id="{65E06BE2-72A2-40E4-8B38-C09C392E4979}"/>
                </a:ext>
              </a:extLst>
            </p:cNvPr>
            <p:cNvSpPr/>
            <p:nvPr/>
          </p:nvSpPr>
          <p:spPr>
            <a:xfrm>
              <a:off x="266281" y="4860000"/>
              <a:ext cx="2880005" cy="1816591"/>
            </a:xfrm>
            <a:custGeom>
              <a:avLst/>
              <a:gdLst>
                <a:gd name="connsiteX0" fmla="*/ 0 w 2880005"/>
                <a:gd name="connsiteY0" fmla="*/ 0 h 1799993"/>
                <a:gd name="connsiteX1" fmla="*/ 2880005 w 2880005"/>
                <a:gd name="connsiteY1" fmla="*/ 0 h 1799993"/>
                <a:gd name="connsiteX2" fmla="*/ 2880005 w 2880005"/>
                <a:gd name="connsiteY2" fmla="*/ 1799993 h 1799993"/>
                <a:gd name="connsiteX3" fmla="*/ 0 w 2880005"/>
                <a:gd name="connsiteY3" fmla="*/ 1799993 h 1799993"/>
                <a:gd name="connsiteX4" fmla="*/ 0 w 2880005"/>
                <a:gd name="connsiteY4" fmla="*/ 0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5" h="1799993">
                  <a:moveTo>
                    <a:pt x="0" y="0"/>
                  </a:moveTo>
                  <a:lnTo>
                    <a:pt x="2880005" y="0"/>
                  </a:lnTo>
                  <a:lnTo>
                    <a:pt x="2880005" y="1799993"/>
                  </a:lnTo>
                  <a:lnTo>
                    <a:pt x="0" y="1799993"/>
                  </a:lnTo>
                  <a:lnTo>
                    <a:pt x="0" y="0"/>
                  </a:lnTo>
                  <a:close/>
                </a:path>
              </a:pathLst>
            </a:custGeom>
            <a:noFill/>
            <a:ln w="762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0000" tIns="90000" rIns="90000" bIns="90000" numCol="1" spcCol="1270" anchor="t" anchorCtr="0">
              <a:noAutofit/>
            </a:bodyPr>
            <a:lstStyle/>
            <a:p>
              <a:pPr algn="just" defTabSz="360000">
                <a:spcBef>
                  <a:spcPct val="0"/>
                </a:spcBef>
              </a:pPr>
              <a:r>
                <a:rPr lang="en-US" sz="1100" dirty="0">
                  <a:solidFill>
                    <a:schemeClr val="tx1"/>
                  </a:solidFill>
                  <a:latin typeface="Cambria" panose="02040503050406030204" pitchFamily="18" charset="0"/>
                </a:rPr>
                <a:t>Suppliers in this market are the drivers. As preconditions for becoming a driver for Uber or Lyft are minimal, they are abundant and replaceable, in this economy—and few remain drivers in the long term (</a:t>
              </a:r>
              <a:r>
                <a:rPr lang="en-US" sz="1100" dirty="0" err="1">
                  <a:solidFill>
                    <a:schemeClr val="tx1"/>
                  </a:solidFill>
                  <a:latin typeface="Cambria" panose="02040503050406030204" pitchFamily="18" charset="0"/>
                </a:rPr>
                <a:t>Gaus</a:t>
              </a:r>
              <a:r>
                <a:rPr lang="en-US" sz="1100" dirty="0">
                  <a:solidFill>
                    <a:schemeClr val="tx1"/>
                  </a:solidFill>
                  <a:latin typeface="Cambria" panose="02040503050406030204" pitchFamily="18" charset="0"/>
                </a:rPr>
                <a:t>, 2015). Drivers may demand rights and benefits usually afforded to employees, and they could unionize, but with weak labor protections in the U.S. (</a:t>
              </a:r>
              <a:r>
                <a:rPr lang="en-US" sz="1100" dirty="0" err="1">
                  <a:solidFill>
                    <a:schemeClr val="tx1"/>
                  </a:solidFill>
                  <a:latin typeface="Cambria" panose="02040503050406030204" pitchFamily="18" charset="0"/>
                </a:rPr>
                <a:t>Bensinger</a:t>
              </a:r>
              <a:r>
                <a:rPr lang="en-US" sz="1100" dirty="0">
                  <a:solidFill>
                    <a:schemeClr val="tx1"/>
                  </a:solidFill>
                  <a:latin typeface="Cambria" panose="02040503050406030204" pitchFamily="18" charset="0"/>
                </a:rPr>
                <a:t>, 2017), the bargaining power of suppliers is low.</a:t>
              </a:r>
            </a:p>
            <a:p>
              <a:pPr lvl="0" algn="just" defTabSz="800100">
                <a:spcBef>
                  <a:spcPct val="0"/>
                </a:spcBef>
              </a:pPr>
              <a:endParaRPr lang="en-US" sz="1100" kern="1200" dirty="0">
                <a:solidFill>
                  <a:schemeClr val="tx1"/>
                </a:solidFill>
                <a:latin typeface="Cambria" panose="02040503050406030204" pitchFamily="18" charset="0"/>
              </a:endParaRPr>
            </a:p>
          </p:txBody>
        </p:sp>
      </p:grpSp>
      <p:grpSp>
        <p:nvGrpSpPr>
          <p:cNvPr id="5" name="Group 4">
            <a:extLst>
              <a:ext uri="{FF2B5EF4-FFF2-40B4-BE49-F238E27FC236}">
                <a16:creationId xmlns:a16="http://schemas.microsoft.com/office/drawing/2014/main" id="{527339D4-6FBF-4D01-B5F7-887563CCD295}"/>
              </a:ext>
            </a:extLst>
          </p:cNvPr>
          <p:cNvGrpSpPr/>
          <p:nvPr/>
        </p:nvGrpSpPr>
        <p:grpSpPr>
          <a:xfrm>
            <a:off x="487014" y="1308599"/>
            <a:ext cx="3147386" cy="2219671"/>
            <a:chOff x="335991" y="1440000"/>
            <a:chExt cx="2880009" cy="2563090"/>
          </a:xfrm>
        </p:grpSpPr>
        <p:sp>
          <p:nvSpPr>
            <p:cNvPr id="13" name="Rectangle 12">
              <a:extLst>
                <a:ext uri="{FF2B5EF4-FFF2-40B4-BE49-F238E27FC236}">
                  <a16:creationId xmlns:a16="http://schemas.microsoft.com/office/drawing/2014/main" id="{84857D95-F4D2-4ED1-A9EE-46271D4BA33D}"/>
                </a:ext>
              </a:extLst>
            </p:cNvPr>
            <p:cNvSpPr/>
            <p:nvPr/>
          </p:nvSpPr>
          <p:spPr>
            <a:xfrm>
              <a:off x="336000" y="1440000"/>
              <a:ext cx="2880000" cy="360000"/>
            </a:xfrm>
            <a:prstGeom prst="rect">
              <a:avLst/>
            </a:prstGeom>
            <a:solidFill>
              <a:schemeClr val="tx1"/>
            </a:solidFill>
            <a:ln w="76200">
              <a:solidFill>
                <a:schemeClr val="tx1"/>
              </a:solidFill>
            </a:ln>
          </p:spPr>
          <p:txBody>
            <a:bodyPr wrap="square" anchor="ctr">
              <a:noAutofit/>
            </a:bodyPr>
            <a:lstStyle/>
            <a:p>
              <a:pPr algn="just"/>
              <a:r>
                <a:rPr lang="en-US" sz="2000" kern="3000" spc="-150" dirty="0">
                  <a:solidFill>
                    <a:schemeClr val="bg1"/>
                  </a:solidFill>
                  <a:latin typeface="Bodoni MT" pitchFamily="18" charset="0"/>
                </a:rPr>
                <a:t>Threat of New Entrants</a:t>
              </a:r>
            </a:p>
          </p:txBody>
        </p:sp>
        <p:sp>
          <p:nvSpPr>
            <p:cNvPr id="32" name="Freeform: Shape 31">
              <a:extLst>
                <a:ext uri="{FF2B5EF4-FFF2-40B4-BE49-F238E27FC236}">
                  <a16:creationId xmlns:a16="http://schemas.microsoft.com/office/drawing/2014/main" id="{47925B56-5CA0-454A-A692-E1AF5A2F3E49}"/>
                </a:ext>
              </a:extLst>
            </p:cNvPr>
            <p:cNvSpPr/>
            <p:nvPr/>
          </p:nvSpPr>
          <p:spPr>
            <a:xfrm>
              <a:off x="335991" y="1771090"/>
              <a:ext cx="2880005" cy="2232000"/>
            </a:xfrm>
            <a:custGeom>
              <a:avLst/>
              <a:gdLst>
                <a:gd name="connsiteX0" fmla="*/ 0 w 2880005"/>
                <a:gd name="connsiteY0" fmla="*/ 0 h 1799993"/>
                <a:gd name="connsiteX1" fmla="*/ 2880005 w 2880005"/>
                <a:gd name="connsiteY1" fmla="*/ 0 h 1799993"/>
                <a:gd name="connsiteX2" fmla="*/ 2880005 w 2880005"/>
                <a:gd name="connsiteY2" fmla="*/ 1799993 h 1799993"/>
                <a:gd name="connsiteX3" fmla="*/ 0 w 2880005"/>
                <a:gd name="connsiteY3" fmla="*/ 1799993 h 1799993"/>
                <a:gd name="connsiteX4" fmla="*/ 0 w 2880005"/>
                <a:gd name="connsiteY4" fmla="*/ 0 h 179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005" h="1799993">
                  <a:moveTo>
                    <a:pt x="0" y="0"/>
                  </a:moveTo>
                  <a:lnTo>
                    <a:pt x="2880005" y="0"/>
                  </a:lnTo>
                  <a:lnTo>
                    <a:pt x="2880005" y="1799993"/>
                  </a:lnTo>
                  <a:lnTo>
                    <a:pt x="0" y="1799993"/>
                  </a:lnTo>
                  <a:lnTo>
                    <a:pt x="0" y="0"/>
                  </a:lnTo>
                  <a:close/>
                </a:path>
              </a:pathLst>
            </a:custGeom>
            <a:noFill/>
            <a:ln w="76200">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t" anchorCtr="0">
              <a:noAutofit/>
            </a:bodyPr>
            <a:lstStyle/>
            <a:p>
              <a:pPr algn="just" defTabSz="800100">
                <a:spcBef>
                  <a:spcPct val="0"/>
                </a:spcBef>
              </a:pPr>
              <a:r>
                <a:rPr lang="en-US" sz="1100" dirty="0">
                  <a:solidFill>
                    <a:schemeClr val="tx1"/>
                  </a:solidFill>
                  <a:latin typeface="Cambria" panose="02040503050406030204" pitchFamily="18" charset="0"/>
                </a:rPr>
                <a:t>The essential technology behind the software for ridesharing services is easy to implement (</a:t>
              </a:r>
              <a:r>
                <a:rPr lang="en-US" sz="1100" dirty="0" err="1">
                  <a:solidFill>
                    <a:schemeClr val="tx1"/>
                  </a:solidFill>
                  <a:latin typeface="Cambria" panose="02040503050406030204" pitchFamily="18" charset="0"/>
                </a:rPr>
                <a:t>Konczal</a:t>
              </a:r>
              <a:r>
                <a:rPr lang="en-US" sz="1100" dirty="0">
                  <a:solidFill>
                    <a:schemeClr val="tx1"/>
                  </a:solidFill>
                  <a:latin typeface="Cambria" panose="02040503050406030204" pitchFamily="18" charset="0"/>
                </a:rPr>
                <a:t>, 2014). However, the marketing costs and time needed to acquire enough drivers and riders for a well-functioning service, the increasing necessity of political and legal expertise, and low prospects for short-term profitability (</a:t>
              </a:r>
              <a:r>
                <a:rPr lang="en-US" sz="1100" dirty="0" err="1">
                  <a:solidFill>
                    <a:schemeClr val="tx1"/>
                  </a:solidFill>
                  <a:latin typeface="Cambria" panose="02040503050406030204" pitchFamily="18" charset="0"/>
                </a:rPr>
                <a:t>Molla</a:t>
              </a:r>
              <a:r>
                <a:rPr lang="en-US" sz="1100" dirty="0">
                  <a:solidFill>
                    <a:schemeClr val="tx1"/>
                  </a:solidFill>
                  <a:latin typeface="Cambria" panose="02040503050406030204" pitchFamily="18" charset="0"/>
                </a:rPr>
                <a:t> &amp; Bhuiyan, 2017) make the threat to Uber and Lyft of new entrants to the ridesharing market low.</a:t>
              </a:r>
            </a:p>
            <a:p>
              <a:pPr lvl="0" algn="just" defTabSz="800100">
                <a:spcBef>
                  <a:spcPct val="0"/>
                </a:spcBef>
              </a:pPr>
              <a:endParaRPr lang="en-US" sz="1100" kern="1200" dirty="0">
                <a:solidFill>
                  <a:schemeClr val="tx1"/>
                </a:solidFill>
                <a:latin typeface="Cambria" panose="02040503050406030204" pitchFamily="18" charset="0"/>
              </a:endParaRPr>
            </a:p>
          </p:txBody>
        </p:sp>
      </p:grpSp>
      <p:sp>
        <p:nvSpPr>
          <p:cNvPr id="25" name="TextBox 24">
            <a:extLst>
              <a:ext uri="{FF2B5EF4-FFF2-40B4-BE49-F238E27FC236}">
                <a16:creationId xmlns:a16="http://schemas.microsoft.com/office/drawing/2014/main" id="{8F96D8AC-B1D5-4393-ABB2-3521CB4E4374}"/>
              </a:ext>
            </a:extLst>
          </p:cNvPr>
          <p:cNvSpPr txBox="1"/>
          <p:nvPr/>
        </p:nvSpPr>
        <p:spPr>
          <a:xfrm>
            <a:off x="4627200" y="0"/>
            <a:ext cx="2992800" cy="626701"/>
          </a:xfrm>
          <a:prstGeom prst="rect">
            <a:avLst/>
          </a:prstGeom>
          <a:noFill/>
        </p:spPr>
        <p:txBody>
          <a:bodyPr wrap="square" lIns="0" tIns="36000" rIns="0" bIns="36000" rtlCol="0">
            <a:spAutoFit/>
          </a:bodyPr>
          <a:lstStyle/>
          <a:p>
            <a:r>
              <a:rPr lang="en-US" sz="3600" i="1" spc="-300" dirty="0">
                <a:solidFill>
                  <a:schemeClr val="tx1">
                    <a:lumMod val="85000"/>
                    <a:lumOff val="15000"/>
                  </a:schemeClr>
                </a:solidFill>
                <a:latin typeface="Bodoni MT" pitchFamily="18" charset="0"/>
              </a:rPr>
              <a:t>Porter’s Five Forces</a:t>
            </a:r>
          </a:p>
        </p:txBody>
      </p:sp>
      <p:sp>
        <p:nvSpPr>
          <p:cNvPr id="27" name="TextBox 26">
            <a:extLst>
              <a:ext uri="{FF2B5EF4-FFF2-40B4-BE49-F238E27FC236}">
                <a16:creationId xmlns:a16="http://schemas.microsoft.com/office/drawing/2014/main" id="{46A4C234-939B-45CB-85E2-8745A7441FF0}"/>
              </a:ext>
            </a:extLst>
          </p:cNvPr>
          <p:cNvSpPr txBox="1"/>
          <p:nvPr/>
        </p:nvSpPr>
        <p:spPr>
          <a:xfrm>
            <a:off x="3680531" y="696804"/>
            <a:ext cx="5006269" cy="369996"/>
          </a:xfrm>
          <a:prstGeom prst="rect">
            <a:avLst/>
          </a:prstGeom>
          <a:solidFill>
            <a:schemeClr val="bg1">
              <a:lumMod val="85000"/>
            </a:schemeClr>
          </a:solidFill>
        </p:spPr>
        <p:txBody>
          <a:bodyPr wrap="square" lIns="126000" tIns="90000" rIns="126000" bIns="90000" rtlCol="0">
            <a:noAutofit/>
          </a:bodyPr>
          <a:lstStyle/>
          <a:p>
            <a:pPr algn="just" defTabSz="360000"/>
            <a:r>
              <a:rPr lang="en-US" sz="1100" i="1" dirty="0">
                <a:latin typeface="+mj-lt"/>
              </a:rPr>
              <a:t>What are the competitive forces that shape competition in the ridesharing industry?</a:t>
            </a:r>
          </a:p>
        </p:txBody>
      </p:sp>
      <p:sp>
        <p:nvSpPr>
          <p:cNvPr id="28" name="Arrow: Left 27">
            <a:extLst>
              <a:ext uri="{FF2B5EF4-FFF2-40B4-BE49-F238E27FC236}">
                <a16:creationId xmlns:a16="http://schemas.microsoft.com/office/drawing/2014/main" id="{A9EB39F8-61F8-4228-887C-B3B0BB3C56DD}"/>
              </a:ext>
            </a:extLst>
          </p:cNvPr>
          <p:cNvSpPr/>
          <p:nvPr/>
        </p:nvSpPr>
        <p:spPr>
          <a:xfrm rot="8092096">
            <a:off x="3705844" y="5204611"/>
            <a:ext cx="1083605" cy="416300"/>
          </a:xfrm>
          <a:prstGeom prst="leftArrow">
            <a:avLst>
              <a:gd name="adj1" fmla="val 60000"/>
              <a:gd name="adj2" fmla="val 50000"/>
            </a:avLst>
          </a:prstGeom>
          <a:solidFill>
            <a:srgbClr val="FF006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1" name="Arrow: Left 30">
            <a:extLst>
              <a:ext uri="{FF2B5EF4-FFF2-40B4-BE49-F238E27FC236}">
                <a16:creationId xmlns:a16="http://schemas.microsoft.com/office/drawing/2014/main" id="{D40A7375-7F61-4782-8D30-E9D8A3BD1249}"/>
              </a:ext>
            </a:extLst>
          </p:cNvPr>
          <p:cNvSpPr/>
          <p:nvPr/>
        </p:nvSpPr>
        <p:spPr>
          <a:xfrm rot="18789312">
            <a:off x="7425026" y="2386866"/>
            <a:ext cx="1083605" cy="416300"/>
          </a:xfrm>
          <a:prstGeom prst="leftArrow">
            <a:avLst>
              <a:gd name="adj1" fmla="val 60000"/>
              <a:gd name="adj2" fmla="val 50000"/>
            </a:avLst>
          </a:prstGeom>
          <a:solidFill>
            <a:srgbClr val="FF006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33" name="Arrow: Left 32">
            <a:extLst>
              <a:ext uri="{FF2B5EF4-FFF2-40B4-BE49-F238E27FC236}">
                <a16:creationId xmlns:a16="http://schemas.microsoft.com/office/drawing/2014/main" id="{2428BF04-3B1B-4BA5-8112-64EB2C330DD2}"/>
              </a:ext>
            </a:extLst>
          </p:cNvPr>
          <p:cNvSpPr/>
          <p:nvPr/>
        </p:nvSpPr>
        <p:spPr>
          <a:xfrm rot="2612937">
            <a:off x="7438699" y="5183485"/>
            <a:ext cx="1083605" cy="416300"/>
          </a:xfrm>
          <a:prstGeom prst="leftArrow">
            <a:avLst>
              <a:gd name="adj1" fmla="val 60000"/>
              <a:gd name="adj2" fmla="val 50000"/>
            </a:avLst>
          </a:prstGeom>
          <a:solidFill>
            <a:srgbClr val="FF0066"/>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9" name="TextBox 8">
            <a:extLst>
              <a:ext uri="{FF2B5EF4-FFF2-40B4-BE49-F238E27FC236}">
                <a16:creationId xmlns:a16="http://schemas.microsoft.com/office/drawing/2014/main" id="{C531591C-B38A-4DA7-B701-6CFA890B2512}"/>
              </a:ext>
            </a:extLst>
          </p:cNvPr>
          <p:cNvSpPr txBox="1"/>
          <p:nvPr/>
        </p:nvSpPr>
        <p:spPr>
          <a:xfrm>
            <a:off x="4853600" y="3276599"/>
            <a:ext cx="2438400" cy="1752600"/>
          </a:xfrm>
          <a:prstGeom prst="rect">
            <a:avLst/>
          </a:prstGeom>
          <a:noFill/>
        </p:spPr>
        <p:txBody>
          <a:bodyPr wrap="square" rtlCol="0">
            <a:spAutoFit/>
          </a:bodyPr>
          <a:lstStyle/>
          <a:p>
            <a:pPr lvl="0" algn="just" defTabSz="360000">
              <a:lnSpc>
                <a:spcPct val="90000"/>
              </a:lnSpc>
              <a:spcBef>
                <a:spcPct val="0"/>
              </a:spcBef>
              <a:spcAft>
                <a:spcPct val="35000"/>
              </a:spcAft>
            </a:pPr>
            <a:r>
              <a:rPr lang="en-US" sz="1100" dirty="0">
                <a:solidFill>
                  <a:prstClr val="black"/>
                </a:solidFill>
                <a:latin typeface="Cambria" panose="02040503050406030204" pitchFamily="18" charset="0"/>
              </a:rPr>
              <a:t>Although the concentration ratio of the industry is high, in that the combined market shares of Uber and Lyft add up to nearly the entire market (</a:t>
            </a:r>
            <a:r>
              <a:rPr lang="en-US" sz="1100" dirty="0" err="1">
                <a:solidFill>
                  <a:prstClr val="black"/>
                </a:solidFill>
                <a:latin typeface="Cambria" panose="02040503050406030204" pitchFamily="18" charset="0"/>
              </a:rPr>
              <a:t>Molla</a:t>
            </a:r>
            <a:r>
              <a:rPr lang="en-US" sz="1100" dirty="0">
                <a:solidFill>
                  <a:prstClr val="black"/>
                </a:solidFill>
                <a:latin typeface="Cambria" panose="02040503050406030204" pitchFamily="18" charset="0"/>
              </a:rPr>
              <a:t> &amp; Bhuiyan, 2017), the antagonistic relationship of the two—which has included allegations of espionage and anticompetitive business practices (O’Brien &amp; </a:t>
            </a:r>
            <a:r>
              <a:rPr lang="en-US" sz="1100" dirty="0" err="1">
                <a:solidFill>
                  <a:prstClr val="black"/>
                </a:solidFill>
                <a:latin typeface="Cambria" panose="02040503050406030204" pitchFamily="18" charset="0"/>
              </a:rPr>
              <a:t>Bensinger</a:t>
            </a:r>
            <a:r>
              <a:rPr lang="en-US" sz="1100" dirty="0">
                <a:solidFill>
                  <a:prstClr val="black"/>
                </a:solidFill>
                <a:latin typeface="Cambria" panose="02040503050406030204" pitchFamily="18" charset="0"/>
              </a:rPr>
              <a:t>, 2017)—make competitive rivalry a tremendous force.</a:t>
            </a:r>
          </a:p>
        </p:txBody>
      </p:sp>
      <p:sp>
        <p:nvSpPr>
          <p:cNvPr id="11" name="TextBox 10">
            <a:extLst>
              <a:ext uri="{FF2B5EF4-FFF2-40B4-BE49-F238E27FC236}">
                <a16:creationId xmlns:a16="http://schemas.microsoft.com/office/drawing/2014/main" id="{12BC3B35-2386-4C39-94EE-DB04F7097E5E}"/>
              </a:ext>
            </a:extLst>
          </p:cNvPr>
          <p:cNvSpPr txBox="1"/>
          <p:nvPr/>
        </p:nvSpPr>
        <p:spPr>
          <a:xfrm>
            <a:off x="5082200" y="2876489"/>
            <a:ext cx="1961371" cy="400110"/>
          </a:xfrm>
          <a:prstGeom prst="rect">
            <a:avLst/>
          </a:prstGeom>
          <a:solidFill>
            <a:schemeClr val="tx1"/>
          </a:solidFill>
        </p:spPr>
        <p:txBody>
          <a:bodyPr wrap="none" rtlCol="0">
            <a:spAutoFit/>
          </a:bodyPr>
          <a:lstStyle/>
          <a:p>
            <a:r>
              <a:rPr lang="en-US" sz="2000" dirty="0">
                <a:solidFill>
                  <a:schemeClr val="bg1"/>
                </a:solidFill>
                <a:latin typeface="Cambria" panose="02040503050406030204" pitchFamily="18" charset="0"/>
              </a:rPr>
              <a:t>Industry Rivalry</a:t>
            </a:r>
          </a:p>
        </p:txBody>
      </p:sp>
    </p:spTree>
    <p:extLst>
      <p:ext uri="{BB962C8B-B14F-4D97-AF65-F5344CB8AC3E}">
        <p14:creationId xmlns:p14="http://schemas.microsoft.com/office/powerpoint/2010/main" val="156019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CBE44FF-7511-42FF-A407-D66F542FBD5E}"/>
              </a:ext>
            </a:extLst>
          </p:cNvPr>
          <p:cNvSpPr txBox="1"/>
          <p:nvPr/>
        </p:nvSpPr>
        <p:spPr>
          <a:xfrm>
            <a:off x="4495800" y="-17101"/>
            <a:ext cx="3145200" cy="626701"/>
          </a:xfrm>
          <a:prstGeom prst="rect">
            <a:avLst/>
          </a:prstGeom>
          <a:noFill/>
        </p:spPr>
        <p:txBody>
          <a:bodyPr wrap="square" lIns="0" tIns="36000" rIns="0" bIns="36000" rtlCol="0">
            <a:spAutoFit/>
          </a:bodyPr>
          <a:lstStyle/>
          <a:p>
            <a:r>
              <a:rPr lang="en-US" sz="3600" i="1" spc="-300" dirty="0">
                <a:solidFill>
                  <a:schemeClr val="tx1">
                    <a:lumMod val="85000"/>
                    <a:lumOff val="15000"/>
                  </a:schemeClr>
                </a:solidFill>
                <a:latin typeface="Bodoni MT" pitchFamily="18" charset="0"/>
              </a:rPr>
              <a:t>Social Responsibility</a:t>
            </a:r>
          </a:p>
        </p:txBody>
      </p:sp>
      <p:sp>
        <p:nvSpPr>
          <p:cNvPr id="20" name="TextBox 19">
            <a:extLst>
              <a:ext uri="{FF2B5EF4-FFF2-40B4-BE49-F238E27FC236}">
                <a16:creationId xmlns:a16="http://schemas.microsoft.com/office/drawing/2014/main" id="{BD031CF8-89FC-4B10-801E-39FB7394BE55}"/>
              </a:ext>
            </a:extLst>
          </p:cNvPr>
          <p:cNvSpPr txBox="1"/>
          <p:nvPr/>
        </p:nvSpPr>
        <p:spPr>
          <a:xfrm>
            <a:off x="304800" y="609600"/>
            <a:ext cx="11582401" cy="625940"/>
          </a:xfrm>
          <a:prstGeom prst="rect">
            <a:avLst/>
          </a:prstGeom>
          <a:solidFill>
            <a:schemeClr val="bg1">
              <a:lumMod val="85000"/>
            </a:schemeClr>
          </a:solidFill>
        </p:spPr>
        <p:txBody>
          <a:bodyPr wrap="square" lIns="126000" tIns="90000" rIns="126000" bIns="90000" rtlCol="0">
            <a:noAutofit/>
          </a:bodyPr>
          <a:lstStyle/>
          <a:p>
            <a:pPr algn="just"/>
            <a:r>
              <a:rPr lang="en-US" sz="1100" dirty="0">
                <a:latin typeface="Cambria" panose="02040503050406030204" pitchFamily="18" charset="0"/>
              </a:rPr>
              <a:t>A company’s approach to social responsibility—"the way its managers and employees view their duty or obligation to make decisions that protect, enhance, and promote the welfare and well-being of stakeholders and society as a whole”—can be classified as obstructionist, defensive, accommodative, or proactive (Jones &amp; George, 2016, p. 116). Where do Uber and Lyft stand on this scale?</a:t>
            </a:r>
          </a:p>
        </p:txBody>
      </p:sp>
      <p:grpSp>
        <p:nvGrpSpPr>
          <p:cNvPr id="21" name="Group 20">
            <a:extLst>
              <a:ext uri="{FF2B5EF4-FFF2-40B4-BE49-F238E27FC236}">
                <a16:creationId xmlns:a16="http://schemas.microsoft.com/office/drawing/2014/main" id="{EC5871BA-43A8-41FA-841D-E9EE00F5A960}"/>
              </a:ext>
            </a:extLst>
          </p:cNvPr>
          <p:cNvGrpSpPr/>
          <p:nvPr/>
        </p:nvGrpSpPr>
        <p:grpSpPr>
          <a:xfrm>
            <a:off x="304800" y="2133600"/>
            <a:ext cx="5591517" cy="4419600"/>
            <a:chOff x="1080000" y="339945"/>
            <a:chExt cx="4320000" cy="5060055"/>
          </a:xfrm>
        </p:grpSpPr>
        <p:sp>
          <p:nvSpPr>
            <p:cNvPr id="27" name="TextBox 26">
              <a:extLst>
                <a:ext uri="{FF2B5EF4-FFF2-40B4-BE49-F238E27FC236}">
                  <a16:creationId xmlns:a16="http://schemas.microsoft.com/office/drawing/2014/main" id="{05D336E3-90C6-41DE-AF33-DF16EC3E019B}"/>
                </a:ext>
              </a:extLst>
            </p:cNvPr>
            <p:cNvSpPr txBox="1"/>
            <p:nvPr/>
          </p:nvSpPr>
          <p:spPr>
            <a:xfrm>
              <a:off x="1080000" y="720000"/>
              <a:ext cx="4320000" cy="4680000"/>
            </a:xfrm>
            <a:prstGeom prst="rect">
              <a:avLst/>
            </a:prstGeom>
            <a:noFill/>
            <a:ln w="76200">
              <a:solidFill>
                <a:schemeClr val="tx1"/>
              </a:solidFill>
            </a:ln>
          </p:spPr>
          <p:txBody>
            <a:bodyPr wrap="square" lIns="126000" tIns="90000" rIns="126000" bIns="90000" rtlCol="0">
              <a:noAutofit/>
            </a:bodyPr>
            <a:lstStyle/>
            <a:p>
              <a:pPr algn="just" defTabSz="360000"/>
              <a:r>
                <a:rPr lang="en-US" sz="1100" dirty="0">
                  <a:latin typeface="Cambria" panose="02040503050406030204" pitchFamily="18" charset="0"/>
                </a:rPr>
                <a:t>Uber has been a model practitioner of the obstructionist approach to social responsibility (Jones &amp; George, 2016, p. 115). Uber continually demonstrated, over the course of several years, dishonesty and unethical and illegal behavior. It has consistently tried to stop the spread of information about that behavior to other organizational stakeholders and society at large. Uber has done this so frequently that it seems to be ingrained in the company’s culture, and its tainted reputation has been affecting its ability to do business—when the City of London recently revoked its license to operate in that city named Uber’s reputation as a decisive factor in its decision (</a:t>
              </a:r>
              <a:r>
                <a:rPr lang="en-US" sz="1100" dirty="0" err="1">
                  <a:latin typeface="Cambria" panose="02040503050406030204" pitchFamily="18" charset="0"/>
                </a:rPr>
                <a:t>Bershidsky</a:t>
              </a:r>
              <a:r>
                <a:rPr lang="en-US" sz="1100" dirty="0">
                  <a:latin typeface="Cambria" panose="02040503050406030204" pitchFamily="18" charset="0"/>
                </a:rPr>
                <a:t>, 2017). Uber has flouted regulations brazenly in numerous cities, not only with regard to its ridesharing service but also its autonomous vehicles (</a:t>
              </a:r>
              <a:r>
                <a:rPr lang="en-US" sz="1100" dirty="0" err="1">
                  <a:latin typeface="Cambria" panose="02040503050406030204" pitchFamily="18" charset="0"/>
                </a:rPr>
                <a:t>Geuss</a:t>
              </a:r>
              <a:r>
                <a:rPr lang="en-US" sz="1100" dirty="0">
                  <a:latin typeface="Cambria" panose="02040503050406030204" pitchFamily="18" charset="0"/>
                </a:rPr>
                <a:t>, 2016). It has developed software to delude regulators in Portland, Austin, and Philadelphia by identifying inspectors and stopping them from getting rides (O’Brien &amp; </a:t>
              </a:r>
              <a:r>
                <a:rPr lang="en-US" sz="1100" dirty="0" err="1">
                  <a:latin typeface="Cambria" panose="02040503050406030204" pitchFamily="18" charset="0"/>
                </a:rPr>
                <a:t>Bensinger</a:t>
              </a:r>
              <a:r>
                <a:rPr lang="en-US" sz="1100" dirty="0">
                  <a:latin typeface="Cambria" panose="02040503050406030204" pitchFamily="18" charset="0"/>
                </a:rPr>
                <a:t>, 2017). It is under federal investigation for alleged theft of proprietary information on self-driving cars from </a:t>
              </a:r>
              <a:r>
                <a:rPr lang="en-US" sz="1100" dirty="0" err="1">
                  <a:latin typeface="Cambria" panose="02040503050406030204" pitchFamily="18" charset="0"/>
                </a:rPr>
                <a:t>Waymo</a:t>
              </a:r>
              <a:r>
                <a:rPr lang="en-US" sz="1100" dirty="0">
                  <a:latin typeface="Cambria" panose="02040503050406030204" pitchFamily="18" charset="0"/>
                </a:rPr>
                <a:t>, a company backed by Google parent Alphabet (O’Brien &amp; </a:t>
              </a:r>
              <a:r>
                <a:rPr lang="en-US" sz="1100" dirty="0" err="1">
                  <a:latin typeface="Cambria" panose="02040503050406030204" pitchFamily="18" charset="0"/>
                </a:rPr>
                <a:t>Bensinger</a:t>
              </a:r>
              <a:r>
                <a:rPr lang="en-US" sz="1100" dirty="0">
                  <a:latin typeface="Cambria" panose="02040503050406030204" pitchFamily="18" charset="0"/>
                </a:rPr>
                <a:t>, 2017), and for alleged bribery in multiple Asian countries, which is illegal under the the Foreign Corrupt Practices Act (Ingram, 2017).</a:t>
              </a:r>
            </a:p>
            <a:p>
              <a:pPr algn="just" defTabSz="360000"/>
              <a:endParaRPr lang="en-US" sz="1100" dirty="0">
                <a:latin typeface="Cambria" panose="02040503050406030204" pitchFamily="18" charset="0"/>
              </a:endParaRPr>
            </a:p>
            <a:p>
              <a:pPr algn="just" defTabSz="360000"/>
              <a:r>
                <a:rPr lang="en-US" sz="1100" dirty="0">
                  <a:latin typeface="Cambria" panose="02040503050406030204" pitchFamily="18" charset="0"/>
                </a:rPr>
                <a:t>An October 2016 data breach, with personally identifying information of more than 50 million riders and 7 million drivers, that Uber purposefully covered up until November 21, 2017 (</a:t>
              </a:r>
              <a:r>
                <a:rPr lang="en-US" sz="1100" dirty="0" err="1">
                  <a:latin typeface="Cambria" panose="02040503050406030204" pitchFamily="18" charset="0"/>
                </a:rPr>
                <a:t>Khosrowshahi</a:t>
              </a:r>
              <a:r>
                <a:rPr lang="en-US" sz="1100" dirty="0">
                  <a:latin typeface="Cambria" panose="02040503050406030204" pitchFamily="18" charset="0"/>
                </a:rPr>
                <a:t>, 2017), despite a federal legal obligation to report such breaches immediately, is in early stages of investigation as well. Uber admitted to paying the hackers $100,000 to delete the data and keep the attack quiet (Newcomer, 2017). Uber has been fined before for failing to disclose a data breach (</a:t>
              </a:r>
              <a:r>
                <a:rPr lang="en-US" sz="1100" dirty="0" err="1">
                  <a:latin typeface="Cambria" panose="02040503050406030204" pitchFamily="18" charset="0"/>
                </a:rPr>
                <a:t>Bershidsky</a:t>
              </a:r>
              <a:r>
                <a:rPr lang="en-US" sz="1100" dirty="0">
                  <a:latin typeface="Cambria" panose="02040503050406030204" pitchFamily="18" charset="0"/>
                </a:rPr>
                <a:t>, 2017). </a:t>
              </a:r>
            </a:p>
            <a:p>
              <a:pPr algn="just" defTabSz="360000"/>
              <a:endParaRPr lang="en-US" sz="1100" dirty="0">
                <a:latin typeface="Cambria" panose="02040503050406030204" pitchFamily="18" charset="0"/>
              </a:endParaRPr>
            </a:p>
          </p:txBody>
        </p:sp>
        <p:sp>
          <p:nvSpPr>
            <p:cNvPr id="28" name="TextBox 27">
              <a:extLst>
                <a:ext uri="{FF2B5EF4-FFF2-40B4-BE49-F238E27FC236}">
                  <a16:creationId xmlns:a16="http://schemas.microsoft.com/office/drawing/2014/main" id="{5F548820-3157-474A-969F-C493DADA66FB}"/>
                </a:ext>
              </a:extLst>
            </p:cNvPr>
            <p:cNvSpPr txBox="1"/>
            <p:nvPr/>
          </p:nvSpPr>
          <p:spPr>
            <a:xfrm>
              <a:off x="1080000" y="339945"/>
              <a:ext cx="2160000" cy="400110"/>
            </a:xfrm>
            <a:prstGeom prst="rect">
              <a:avLst/>
            </a:prstGeom>
            <a:solidFill>
              <a:srgbClr val="404040"/>
            </a:solidFill>
          </p:spPr>
          <p:txBody>
            <a:bodyPr wrap="square" rtlCol="0" anchor="ctr">
              <a:spAutoFit/>
            </a:bodyPr>
            <a:lstStyle/>
            <a:p>
              <a:pPr algn="just"/>
              <a:r>
                <a:rPr lang="en-US" sz="2000" dirty="0">
                  <a:solidFill>
                    <a:schemeClr val="bg1"/>
                  </a:solidFill>
                  <a:latin typeface="Bodoni MT" pitchFamily="18" charset="0"/>
                </a:rPr>
                <a:t>Uber</a:t>
              </a:r>
            </a:p>
          </p:txBody>
        </p:sp>
      </p:grpSp>
      <p:grpSp>
        <p:nvGrpSpPr>
          <p:cNvPr id="29" name="Group 28">
            <a:extLst>
              <a:ext uri="{FF2B5EF4-FFF2-40B4-BE49-F238E27FC236}">
                <a16:creationId xmlns:a16="http://schemas.microsoft.com/office/drawing/2014/main" id="{ED123960-DA10-4E27-9180-E3FFBA8F23C9}"/>
              </a:ext>
            </a:extLst>
          </p:cNvPr>
          <p:cNvGrpSpPr/>
          <p:nvPr/>
        </p:nvGrpSpPr>
        <p:grpSpPr>
          <a:xfrm>
            <a:off x="6295684" y="2138266"/>
            <a:ext cx="5591517" cy="4419600"/>
            <a:chOff x="1150074" y="339945"/>
            <a:chExt cx="4840104" cy="5060055"/>
          </a:xfrm>
          <a:solidFill>
            <a:srgbClr val="00B050"/>
          </a:solidFill>
        </p:grpSpPr>
        <p:sp>
          <p:nvSpPr>
            <p:cNvPr id="31" name="TextBox 30">
              <a:extLst>
                <a:ext uri="{FF2B5EF4-FFF2-40B4-BE49-F238E27FC236}">
                  <a16:creationId xmlns:a16="http://schemas.microsoft.com/office/drawing/2014/main" id="{F355BCC4-EA68-4D36-8C2C-BC3FAD0476FA}"/>
                </a:ext>
              </a:extLst>
            </p:cNvPr>
            <p:cNvSpPr txBox="1"/>
            <p:nvPr/>
          </p:nvSpPr>
          <p:spPr>
            <a:xfrm>
              <a:off x="1150074" y="720000"/>
              <a:ext cx="4840104" cy="4680000"/>
            </a:xfrm>
            <a:prstGeom prst="rect">
              <a:avLst/>
            </a:prstGeom>
            <a:noFill/>
            <a:ln w="76200">
              <a:solidFill>
                <a:srgbClr val="FF0066"/>
              </a:solidFill>
            </a:ln>
          </p:spPr>
          <p:txBody>
            <a:bodyPr wrap="square" lIns="126000" tIns="90000" rIns="126000" bIns="90000" rtlCol="0">
              <a:noAutofit/>
            </a:bodyPr>
            <a:lstStyle/>
            <a:p>
              <a:pPr algn="just"/>
              <a:r>
                <a:rPr lang="en-US" sz="1100" dirty="0">
                  <a:latin typeface="Cambria" panose="02040503050406030204" pitchFamily="18" charset="0"/>
                </a:rPr>
                <a:t>Lyft can be described as following an accommodative approach, where the company has generally avoided spectacular legal and ethical transgressions (Jones &amp; George, 2016, p. 115), and has used this as a way to develop its competitive advantage. Lyft CEO John Zimmer even described Lyft as “woke,” “a better boyfriend” in January 2017, on the heels of a social media campaign to #</a:t>
              </a:r>
              <a:r>
                <a:rPr lang="en-US" sz="1100" dirty="0" err="1">
                  <a:latin typeface="Cambria" panose="02040503050406030204" pitchFamily="18" charset="0"/>
                </a:rPr>
                <a:t>DeleteUber</a:t>
              </a:r>
              <a:r>
                <a:rPr lang="en-US" sz="1100" dirty="0">
                  <a:latin typeface="Cambria" panose="02040503050406030204" pitchFamily="18" charset="0"/>
                </a:rPr>
                <a:t> after Uber was used to bypass a New York City cab drivers’ strike against the policies of President Trump (Steinmetz, 2017). Lyft donated $1 million to the ACLU in response to Trump’s immigration ban, which was seen as an attempt to further ride a wave of good press (Steinmetz, 2017). Lyft has not had many public ethical transgressions the way Uber has—no spectacular data breaches, harassment scandals, accusations of espionage or thievery. Lyft has had ethical and legal problems, too;, but these have been about issues that are common to Uber and the business model of for-profit, non-employee-owned ridesharing services in general (Somerville, 2017). These, along with the frequently reactive (generally to Uber) nature of Lyft’s social actions and rhetoric, disqualify Lyft’s approach from being considered proactive. Lyft’s approach goes beyond satisfying legal requirements, and there are significant cultural aspects ingrained in the company that contribute to positive behaviors (Buchanan, 2017), so its approach is closer to accommodative than to defensive.</a:t>
              </a:r>
            </a:p>
          </p:txBody>
        </p:sp>
        <p:sp>
          <p:nvSpPr>
            <p:cNvPr id="38" name="TextBox 37">
              <a:extLst>
                <a:ext uri="{FF2B5EF4-FFF2-40B4-BE49-F238E27FC236}">
                  <a16:creationId xmlns:a16="http://schemas.microsoft.com/office/drawing/2014/main" id="{F74AB7BF-E89B-4DAE-8522-8E6F8506B6D2}"/>
                </a:ext>
              </a:extLst>
            </p:cNvPr>
            <p:cNvSpPr txBox="1"/>
            <p:nvPr/>
          </p:nvSpPr>
          <p:spPr>
            <a:xfrm>
              <a:off x="1167350" y="339945"/>
              <a:ext cx="2159999" cy="400110"/>
            </a:xfrm>
            <a:prstGeom prst="rect">
              <a:avLst/>
            </a:prstGeom>
            <a:solidFill>
              <a:srgbClr val="FF0066"/>
            </a:solidFill>
          </p:spPr>
          <p:txBody>
            <a:bodyPr wrap="square" rtlCol="0" anchor="ctr">
              <a:spAutoFit/>
            </a:bodyPr>
            <a:lstStyle/>
            <a:p>
              <a:pPr algn="just"/>
              <a:r>
                <a:rPr lang="en-US" sz="2000" dirty="0">
                  <a:solidFill>
                    <a:schemeClr val="bg1"/>
                  </a:solidFill>
                  <a:latin typeface="Bodoni MT" pitchFamily="18" charset="0"/>
                </a:rPr>
                <a:t>Lyft</a:t>
              </a:r>
            </a:p>
          </p:txBody>
        </p:sp>
      </p:grpSp>
      <p:grpSp>
        <p:nvGrpSpPr>
          <p:cNvPr id="12" name="Group 11">
            <a:extLst>
              <a:ext uri="{FF2B5EF4-FFF2-40B4-BE49-F238E27FC236}">
                <a16:creationId xmlns:a16="http://schemas.microsoft.com/office/drawing/2014/main" id="{213F7759-CB71-43AA-8504-B74CB05678F8}"/>
              </a:ext>
            </a:extLst>
          </p:cNvPr>
          <p:cNvGrpSpPr/>
          <p:nvPr/>
        </p:nvGrpSpPr>
        <p:grpSpPr>
          <a:xfrm>
            <a:off x="2743200" y="1295400"/>
            <a:ext cx="6726600" cy="762000"/>
            <a:chOff x="1405298" y="2160000"/>
            <a:chExt cx="10167402" cy="2880000"/>
          </a:xfrm>
        </p:grpSpPr>
        <p:sp>
          <p:nvSpPr>
            <p:cNvPr id="13" name="Rectangle 12">
              <a:extLst>
                <a:ext uri="{FF2B5EF4-FFF2-40B4-BE49-F238E27FC236}">
                  <a16:creationId xmlns:a16="http://schemas.microsoft.com/office/drawing/2014/main" id="{19ABADCD-A7F6-4D18-BF41-CF36E8A8F2EF}"/>
                </a:ext>
              </a:extLst>
            </p:cNvPr>
            <p:cNvSpPr/>
            <p:nvPr/>
          </p:nvSpPr>
          <p:spPr>
            <a:xfrm>
              <a:off x="4320000" y="2880000"/>
              <a:ext cx="2160000" cy="1440000"/>
            </a:xfrm>
            <a:prstGeom prst="rect">
              <a:avLst/>
            </a:prstGeom>
            <a:solidFill>
              <a:srgbClr val="FFFF00"/>
            </a:solidFill>
          </p:spPr>
          <p:txBody>
            <a:bodyPr wrap="none" lIns="36000" rIns="36000" rtlCol="0" anchor="ctr">
              <a:noAutofit/>
            </a:bodyPr>
            <a:lstStyle/>
            <a:p>
              <a:pPr algn="ctr"/>
              <a:r>
                <a:rPr lang="en-US" sz="2000" i="1" kern="3000" spc="-150" dirty="0">
                  <a:solidFill>
                    <a:schemeClr val="bg1"/>
                  </a:solidFill>
                  <a:latin typeface="Bodoni MT" pitchFamily="18" charset="0"/>
                </a:rPr>
                <a:t>Defensive</a:t>
              </a:r>
            </a:p>
          </p:txBody>
        </p:sp>
        <p:sp>
          <p:nvSpPr>
            <p:cNvPr id="14" name="Rectangle 13">
              <a:extLst>
                <a:ext uri="{FF2B5EF4-FFF2-40B4-BE49-F238E27FC236}">
                  <a16:creationId xmlns:a16="http://schemas.microsoft.com/office/drawing/2014/main" id="{0193A53F-5D08-4E96-A8D2-DA3FFAC40B93}"/>
                </a:ext>
              </a:extLst>
            </p:cNvPr>
            <p:cNvSpPr/>
            <p:nvPr/>
          </p:nvSpPr>
          <p:spPr>
            <a:xfrm>
              <a:off x="6467300" y="2880000"/>
              <a:ext cx="2160000" cy="1440000"/>
            </a:xfrm>
            <a:prstGeom prst="rect">
              <a:avLst/>
            </a:prstGeom>
            <a:solidFill>
              <a:srgbClr val="00B050"/>
            </a:solidFill>
          </p:spPr>
          <p:txBody>
            <a:bodyPr wrap="none" lIns="36000" rIns="36000" rtlCol="0" anchor="ctr">
              <a:noAutofit/>
            </a:bodyPr>
            <a:lstStyle/>
            <a:p>
              <a:pPr algn="ctr"/>
              <a:r>
                <a:rPr lang="en-US" sz="2000" i="1" kern="3000" spc="-150" dirty="0">
                  <a:solidFill>
                    <a:schemeClr val="bg1"/>
                  </a:solidFill>
                  <a:latin typeface="Bodoni MT" pitchFamily="18" charset="0"/>
                </a:rPr>
                <a:t>Accommodative</a:t>
              </a:r>
            </a:p>
          </p:txBody>
        </p:sp>
        <p:sp>
          <p:nvSpPr>
            <p:cNvPr id="15" name="Rectangle 14">
              <a:extLst>
                <a:ext uri="{FF2B5EF4-FFF2-40B4-BE49-F238E27FC236}">
                  <a16:creationId xmlns:a16="http://schemas.microsoft.com/office/drawing/2014/main" id="{4B5A7EF3-C98B-4B57-878F-F6C701771C89}"/>
                </a:ext>
              </a:extLst>
            </p:cNvPr>
            <p:cNvSpPr/>
            <p:nvPr/>
          </p:nvSpPr>
          <p:spPr>
            <a:xfrm>
              <a:off x="2160000" y="2880000"/>
              <a:ext cx="2160000" cy="1440000"/>
            </a:xfrm>
            <a:prstGeom prst="rect">
              <a:avLst/>
            </a:prstGeom>
            <a:solidFill>
              <a:srgbClr val="FF0000"/>
            </a:solidFill>
          </p:spPr>
          <p:txBody>
            <a:bodyPr wrap="none" lIns="36000" rIns="36000" rtlCol="0" anchor="ctr">
              <a:noAutofit/>
            </a:bodyPr>
            <a:lstStyle/>
            <a:p>
              <a:pPr algn="ctr"/>
              <a:r>
                <a:rPr lang="en-US" sz="2000" i="1" kern="3000" spc="-150" dirty="0">
                  <a:solidFill>
                    <a:schemeClr val="bg1"/>
                  </a:solidFill>
                  <a:latin typeface="Bodoni MT" pitchFamily="18" charset="0"/>
                </a:rPr>
                <a:t>Obstructionist</a:t>
              </a:r>
            </a:p>
          </p:txBody>
        </p:sp>
        <p:sp>
          <p:nvSpPr>
            <p:cNvPr id="16" name="Rectangle 15">
              <a:extLst>
                <a:ext uri="{FF2B5EF4-FFF2-40B4-BE49-F238E27FC236}">
                  <a16:creationId xmlns:a16="http://schemas.microsoft.com/office/drawing/2014/main" id="{5CE6618C-C6D5-41B9-9CCB-438D40B7B20C}"/>
                </a:ext>
              </a:extLst>
            </p:cNvPr>
            <p:cNvSpPr/>
            <p:nvPr/>
          </p:nvSpPr>
          <p:spPr>
            <a:xfrm>
              <a:off x="8614600" y="2880000"/>
              <a:ext cx="2160000" cy="1440000"/>
            </a:xfrm>
            <a:prstGeom prst="rect">
              <a:avLst/>
            </a:prstGeom>
            <a:solidFill>
              <a:srgbClr val="0070C0"/>
            </a:solidFill>
          </p:spPr>
          <p:txBody>
            <a:bodyPr wrap="none" lIns="36000" rIns="36000" rtlCol="0" anchor="ctr">
              <a:noAutofit/>
            </a:bodyPr>
            <a:lstStyle/>
            <a:p>
              <a:pPr algn="ctr"/>
              <a:r>
                <a:rPr lang="en-US" sz="2000" i="1" kern="3000" spc="-150" dirty="0">
                  <a:solidFill>
                    <a:schemeClr val="bg1"/>
                  </a:solidFill>
                  <a:latin typeface="Bodoni MT" pitchFamily="18" charset="0"/>
                </a:rPr>
                <a:t>Proactive</a:t>
              </a:r>
            </a:p>
          </p:txBody>
        </p:sp>
        <p:sp>
          <p:nvSpPr>
            <p:cNvPr id="17" name="Isosceles Triangle 16">
              <a:extLst>
                <a:ext uri="{FF2B5EF4-FFF2-40B4-BE49-F238E27FC236}">
                  <a16:creationId xmlns:a16="http://schemas.microsoft.com/office/drawing/2014/main" id="{A785ADED-CA7C-4A34-971A-7D050E786724}"/>
                </a:ext>
              </a:extLst>
            </p:cNvPr>
            <p:cNvSpPr/>
            <p:nvPr/>
          </p:nvSpPr>
          <p:spPr>
            <a:xfrm rot="16200000">
              <a:off x="362699" y="3202599"/>
              <a:ext cx="2880000" cy="794802"/>
            </a:xfrm>
            <a:prstGeom prst="triangle">
              <a:avLst/>
            </a:prstGeom>
            <a:solidFill>
              <a:srgbClr val="FF0000"/>
            </a:solidFill>
          </p:spPr>
          <p:txBody>
            <a:bodyPr wrap="square" rtlCol="0" anchor="ctr">
              <a:spAutoFit/>
            </a:bodyPr>
            <a:lstStyle/>
            <a:p>
              <a:pPr algn="ctr"/>
              <a:endParaRPr lang="en-US" sz="2000" i="1" kern="3000" spc="-150" dirty="0">
                <a:solidFill>
                  <a:schemeClr val="bg1"/>
                </a:solidFill>
                <a:latin typeface="Bodoni MT" pitchFamily="18" charset="0"/>
              </a:endParaRPr>
            </a:p>
          </p:txBody>
        </p:sp>
        <p:sp>
          <p:nvSpPr>
            <p:cNvPr id="18" name="Isosceles Triangle 17">
              <a:extLst>
                <a:ext uri="{FF2B5EF4-FFF2-40B4-BE49-F238E27FC236}">
                  <a16:creationId xmlns:a16="http://schemas.microsoft.com/office/drawing/2014/main" id="{87AFC464-E8FE-4D5C-9B5A-35A4982ACB09}"/>
                </a:ext>
              </a:extLst>
            </p:cNvPr>
            <p:cNvSpPr/>
            <p:nvPr/>
          </p:nvSpPr>
          <p:spPr>
            <a:xfrm rot="5400000">
              <a:off x="9735299" y="3202599"/>
              <a:ext cx="2880000" cy="794802"/>
            </a:xfrm>
            <a:prstGeom prst="triangle">
              <a:avLst/>
            </a:prstGeom>
            <a:solidFill>
              <a:srgbClr val="0070C0"/>
            </a:solidFill>
          </p:spPr>
          <p:txBody>
            <a:bodyPr wrap="square" rtlCol="0" anchor="ctr">
              <a:spAutoFit/>
            </a:bodyPr>
            <a:lstStyle/>
            <a:p>
              <a:pPr algn="ctr"/>
              <a:endParaRPr lang="en-US" sz="2000" i="1" kern="3000" spc="-150" dirty="0">
                <a:solidFill>
                  <a:schemeClr val="bg1"/>
                </a:solidFill>
                <a:latin typeface="Bodoni MT" pitchFamily="18" charset="0"/>
              </a:endParaRPr>
            </a:p>
          </p:txBody>
        </p:sp>
      </p:grpSp>
    </p:spTree>
    <p:extLst>
      <p:ext uri="{BB962C8B-B14F-4D97-AF65-F5344CB8AC3E}">
        <p14:creationId xmlns:p14="http://schemas.microsoft.com/office/powerpoint/2010/main" val="242656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326490" y="-45660"/>
            <a:ext cx="1531510" cy="646331"/>
          </a:xfrm>
          <a:prstGeom prst="rect">
            <a:avLst/>
          </a:prstGeom>
          <a:noFill/>
        </p:spPr>
        <p:txBody>
          <a:bodyPr wrap="none" rtlCol="0">
            <a:spAutoFit/>
          </a:bodyPr>
          <a:lstStyle/>
          <a:p>
            <a:r>
              <a:rPr lang="en-US" sz="3600" i="1" spc="-300" dirty="0">
                <a:solidFill>
                  <a:schemeClr val="tx1">
                    <a:lumMod val="85000"/>
                    <a:lumOff val="15000"/>
                  </a:schemeClr>
                </a:solidFill>
                <a:latin typeface="Bodoni MT" pitchFamily="18" charset="0"/>
              </a:rPr>
              <a:t>Structure</a:t>
            </a:r>
          </a:p>
        </p:txBody>
      </p:sp>
      <p:grpSp>
        <p:nvGrpSpPr>
          <p:cNvPr id="6" name="Group 5">
            <a:extLst>
              <a:ext uri="{FF2B5EF4-FFF2-40B4-BE49-F238E27FC236}">
                <a16:creationId xmlns:a16="http://schemas.microsoft.com/office/drawing/2014/main" id="{39A590A1-58C2-48FA-B6E7-292846A276B2}"/>
              </a:ext>
            </a:extLst>
          </p:cNvPr>
          <p:cNvGrpSpPr/>
          <p:nvPr/>
        </p:nvGrpSpPr>
        <p:grpSpPr>
          <a:xfrm>
            <a:off x="609600" y="1518061"/>
            <a:ext cx="5244600" cy="4061415"/>
            <a:chOff x="1440000" y="1440000"/>
            <a:chExt cx="4680000" cy="3447672"/>
          </a:xfrm>
        </p:grpSpPr>
        <p:sp>
          <p:nvSpPr>
            <p:cNvPr id="17" name="Rectangle 16"/>
            <p:cNvSpPr/>
            <p:nvPr/>
          </p:nvSpPr>
          <p:spPr>
            <a:xfrm>
              <a:off x="1440000" y="1440000"/>
              <a:ext cx="4680000" cy="223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3018EF1-C6EF-4C47-A1CD-C25234F8C9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000" y="1440000"/>
              <a:ext cx="1800000" cy="1800000"/>
            </a:xfrm>
            <a:prstGeom prst="rect">
              <a:avLst/>
            </a:prstGeom>
          </p:spPr>
        </p:pic>
        <p:sp>
          <p:nvSpPr>
            <p:cNvPr id="2" name="TextBox 1">
              <a:extLst>
                <a:ext uri="{FF2B5EF4-FFF2-40B4-BE49-F238E27FC236}">
                  <a16:creationId xmlns:a16="http://schemas.microsoft.com/office/drawing/2014/main" id="{C7322F82-0046-40D1-A381-CAD2F572657A}"/>
                </a:ext>
              </a:extLst>
            </p:cNvPr>
            <p:cNvSpPr txBox="1"/>
            <p:nvPr/>
          </p:nvSpPr>
          <p:spPr>
            <a:xfrm>
              <a:off x="1440000" y="3006552"/>
              <a:ext cx="4680000" cy="1881120"/>
            </a:xfrm>
            <a:prstGeom prst="rect">
              <a:avLst/>
            </a:prstGeom>
            <a:solidFill>
              <a:schemeClr val="tx1"/>
            </a:solidFill>
          </p:spPr>
          <p:txBody>
            <a:bodyPr wrap="square" lIns="91440" tIns="91440" rIns="91440" bIns="91440" rtlCol="0" anchor="t">
              <a:spAutoFit/>
            </a:bodyPr>
            <a:lstStyle/>
            <a:p>
              <a:pPr algn="just"/>
              <a:r>
                <a:rPr lang="en-US" sz="1100" dirty="0"/>
                <a:t>https://</a:t>
              </a:r>
              <a:endParaRPr lang="en-US" sz="1100" dirty="0">
                <a:solidFill>
                  <a:schemeClr val="bg1"/>
                </a:solidFill>
                <a:latin typeface="Cambria" panose="02040503050406030204" pitchFamily="18" charset="0"/>
              </a:endParaRPr>
            </a:p>
            <a:p>
              <a:pPr algn="just"/>
              <a:endParaRPr lang="en-US" sz="1100" dirty="0">
                <a:solidFill>
                  <a:schemeClr val="bg1"/>
                </a:solidFill>
                <a:latin typeface="Cambria" panose="02040503050406030204" pitchFamily="18" charset="0"/>
              </a:endParaRPr>
            </a:p>
            <a:p>
              <a:pPr algn="just"/>
              <a:r>
                <a:rPr lang="en-US" sz="1100" dirty="0">
                  <a:solidFill>
                    <a:schemeClr val="bg1"/>
                  </a:solidFill>
                  <a:latin typeface="Cambria" panose="02040503050406030204" pitchFamily="18" charset="0"/>
                </a:rPr>
                <a:t>Uber follows a more Weberian architecture  in terms of its structure where the top management takes most of the decisions </a:t>
              </a:r>
              <a:r>
                <a:rPr lang="en-US" sz="1100" dirty="0">
                  <a:solidFill>
                    <a:srgbClr val="FF0000"/>
                  </a:solidFill>
                  <a:latin typeface="Cambria" panose="02040503050406030204" pitchFamily="18" charset="0"/>
                </a:rPr>
                <a:t>(intext citation)</a:t>
              </a:r>
              <a:r>
                <a:rPr lang="en-US" sz="1100" dirty="0">
                  <a:solidFill>
                    <a:schemeClr val="bg1"/>
                  </a:solidFill>
                  <a:latin typeface="Cambria" panose="02040503050406030204" pitchFamily="18" charset="0"/>
                </a:rPr>
                <a:t>. The authority is centralized and the employees do not participate in most of the decision making. The implications of such a type of structure at Uber is that the employees do not feel an active part of the decision making at the company. Moreover, because of such a structure a negative implication in the work style of the employees was the, the employees would be asked to work till late night in the company which slowly seeped into the culture of the company. </a:t>
              </a:r>
              <a:r>
                <a:rPr lang="en-US" sz="1100" dirty="0">
                  <a:solidFill>
                    <a:srgbClr val="FF0000"/>
                  </a:solidFill>
                  <a:latin typeface="Cambria" panose="02040503050406030204" pitchFamily="18" charset="0"/>
                </a:rPr>
                <a:t>WHAT ARE THE IMPLICATIONS OF HAVING THEIR CURRENT STRUCTURE. IS IT GOOD? IS IT BAD? ETC. ETC.</a:t>
              </a:r>
              <a:endParaRPr lang="en-US" sz="1100" dirty="0">
                <a:solidFill>
                  <a:schemeClr val="bg1"/>
                </a:solidFill>
                <a:latin typeface="Cambria" panose="02040503050406030204" pitchFamily="18" charset="0"/>
              </a:endParaRPr>
            </a:p>
            <a:p>
              <a:pPr algn="just"/>
              <a:endParaRPr lang="en-US" sz="1100" dirty="0">
                <a:solidFill>
                  <a:schemeClr val="bg1"/>
                </a:solidFill>
                <a:latin typeface="Cambria" panose="02040503050406030204" pitchFamily="18" charset="0"/>
              </a:endParaRPr>
            </a:p>
          </p:txBody>
        </p:sp>
      </p:grpSp>
      <p:grpSp>
        <p:nvGrpSpPr>
          <p:cNvPr id="23" name="Group 22">
            <a:extLst>
              <a:ext uri="{FF2B5EF4-FFF2-40B4-BE49-F238E27FC236}">
                <a16:creationId xmlns:a16="http://schemas.microsoft.com/office/drawing/2014/main" id="{A20A7CFE-529D-40CC-B1A0-B70FBB1DF360}"/>
              </a:ext>
            </a:extLst>
          </p:cNvPr>
          <p:cNvGrpSpPr/>
          <p:nvPr/>
        </p:nvGrpSpPr>
        <p:grpSpPr>
          <a:xfrm>
            <a:off x="6357000" y="1518061"/>
            <a:ext cx="5244600" cy="4306893"/>
            <a:chOff x="1440000" y="1440000"/>
            <a:chExt cx="4680000" cy="3656054"/>
          </a:xfrm>
        </p:grpSpPr>
        <p:sp>
          <p:nvSpPr>
            <p:cNvPr id="24" name="Rectangle 23">
              <a:extLst>
                <a:ext uri="{FF2B5EF4-FFF2-40B4-BE49-F238E27FC236}">
                  <a16:creationId xmlns:a16="http://schemas.microsoft.com/office/drawing/2014/main" id="{57921450-A120-4D5F-AD00-F46C35F164E0}"/>
                </a:ext>
              </a:extLst>
            </p:cNvPr>
            <p:cNvSpPr/>
            <p:nvPr/>
          </p:nvSpPr>
          <p:spPr>
            <a:xfrm>
              <a:off x="1440000" y="1440000"/>
              <a:ext cx="4680000" cy="1799999"/>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089C13C8-21D0-43C8-ACCD-9C6C00D4DB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0000" y="1440000"/>
              <a:ext cx="1800000" cy="1800000"/>
            </a:xfrm>
            <a:prstGeom prst="rect">
              <a:avLst/>
            </a:prstGeom>
          </p:spPr>
        </p:pic>
        <p:sp>
          <p:nvSpPr>
            <p:cNvPr id="27" name="TextBox 26">
              <a:extLst>
                <a:ext uri="{FF2B5EF4-FFF2-40B4-BE49-F238E27FC236}">
                  <a16:creationId xmlns:a16="http://schemas.microsoft.com/office/drawing/2014/main" id="{C71FE4A8-C988-42A6-B8C2-0E0D6F6AC7B7}"/>
                </a:ext>
              </a:extLst>
            </p:cNvPr>
            <p:cNvSpPr txBox="1"/>
            <p:nvPr/>
          </p:nvSpPr>
          <p:spPr>
            <a:xfrm>
              <a:off x="1440000" y="3071237"/>
              <a:ext cx="4680000" cy="2024817"/>
            </a:xfrm>
            <a:prstGeom prst="rect">
              <a:avLst/>
            </a:prstGeom>
            <a:solidFill>
              <a:srgbClr val="FF0066"/>
            </a:solidFill>
          </p:spPr>
          <p:txBody>
            <a:bodyPr wrap="square" lIns="91440" tIns="91440" rIns="91440" bIns="91440" rtlCol="0" anchor="t">
              <a:spAutoFit/>
            </a:bodyPr>
            <a:lstStyle/>
            <a:p>
              <a:pPr marL="342900" indent="-342900">
                <a:buFont typeface="Courier New" panose="02070309020205020404" pitchFamily="49" charset="0"/>
                <a:buChar char="o"/>
              </a:pPr>
              <a:endParaRPr lang="en-US" sz="1100" dirty="0">
                <a:solidFill>
                  <a:schemeClr val="bg1"/>
                </a:solidFill>
                <a:latin typeface="Cambria" panose="02040503050406030204" pitchFamily="18" charset="0"/>
              </a:endParaRPr>
            </a:p>
            <a:p>
              <a:pPr algn="just"/>
              <a:endParaRPr lang="en-US" sz="1100" dirty="0">
                <a:solidFill>
                  <a:schemeClr val="bg1"/>
                </a:solidFill>
                <a:latin typeface="Cambria" panose="02040503050406030204" pitchFamily="18" charset="0"/>
              </a:endParaRPr>
            </a:p>
            <a:p>
              <a:pPr algn="just"/>
              <a:r>
                <a:rPr lang="en-US" sz="1100" dirty="0">
                  <a:solidFill>
                    <a:schemeClr val="bg1"/>
                  </a:solidFill>
                  <a:latin typeface="Cambria" panose="02040503050406030204" pitchFamily="18" charset="0"/>
                </a:rPr>
                <a:t>Lyft has a flattened  more flexible hierarchy where the company follows a collaborative decision making approach </a:t>
              </a:r>
              <a:r>
                <a:rPr lang="en-US" sz="1100" dirty="0">
                  <a:solidFill>
                    <a:srgbClr val="FF0000"/>
                  </a:solidFill>
                  <a:latin typeface="Cambria" panose="02040503050406030204" pitchFamily="18" charset="0"/>
                </a:rPr>
                <a:t>(</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highlight>
                    <a:srgbClr val="C0C0C0"/>
                  </a:highlight>
                  <a:latin typeface="Cambria" panose="02040503050406030204" pitchFamily="18" charset="0"/>
                </a:rPr>
                <a:t>. </a:t>
              </a:r>
              <a:r>
                <a:rPr lang="en-US" sz="1100" dirty="0">
                  <a:solidFill>
                    <a:schemeClr val="bg1"/>
                  </a:solidFill>
                  <a:latin typeface="Cambria" panose="02040503050406030204" pitchFamily="18" charset="0"/>
                </a:rPr>
                <a:t>There is decentralization of authority and the employees contribute in decision making</a:t>
              </a:r>
              <a:r>
                <a:rPr lang="en-US" sz="1100" dirty="0">
                  <a:solidFill>
                    <a:srgbClr val="FF0000"/>
                  </a:solidFill>
                  <a:latin typeface="Cambria" panose="02040503050406030204" pitchFamily="18" charset="0"/>
                </a:rPr>
                <a:t> </a:t>
              </a:r>
              <a:r>
                <a:rPr lang="en-US" sz="1100" dirty="0">
                  <a:solidFill>
                    <a:srgbClr val="FF0000"/>
                  </a:solidFill>
                  <a:highlight>
                    <a:srgbClr val="C0C0C0"/>
                  </a:highlight>
                  <a:latin typeface="Cambria" panose="02040503050406030204" pitchFamily="18" charset="0"/>
                </a:rPr>
                <a:t>intext citation)</a:t>
              </a:r>
              <a:r>
                <a:rPr lang="en-US" sz="1100" dirty="0">
                  <a:solidFill>
                    <a:schemeClr val="bg1"/>
                  </a:solidFill>
                  <a:latin typeface="Cambria" panose="02040503050406030204" pitchFamily="18" charset="0"/>
                </a:rPr>
                <a:t>. The implication of such a structure is that the employees at Lyft feel empowered and they are encouraged to find their own ways to perform their duties and solve problems. There are collaborative decisions made to solve any problem with an ongoing product. </a:t>
              </a:r>
              <a:r>
                <a:rPr lang="en-US" sz="1100" dirty="0">
                  <a:solidFill>
                    <a:srgbClr val="FF0000"/>
                  </a:solidFill>
                  <a:highlight>
                    <a:srgbClr val="C0C0C0"/>
                  </a:highlight>
                  <a:latin typeface="Cambria" panose="02040503050406030204" pitchFamily="18" charset="0"/>
                  <a:sym typeface="Wingdings" panose="05000000000000000000" pitchFamily="2" charset="2"/>
                </a:rPr>
                <a:t> WHAT DOES THIS MEAN? YOU ALSO NEED SOMETHING TO  TRANSITION INTO THIS STATEMENT. Also, need to cite  …unless it is your analysis. In that case, you need to lay out your reasoning a bit more.</a:t>
              </a:r>
            </a:p>
            <a:p>
              <a:pPr algn="just"/>
              <a:r>
                <a:rPr lang="en-US" sz="1100" dirty="0">
                  <a:solidFill>
                    <a:srgbClr val="FF0000"/>
                  </a:solidFill>
                  <a:highlight>
                    <a:srgbClr val="C0C0C0"/>
                  </a:highlight>
                  <a:latin typeface="Cambria" panose="02040503050406030204" pitchFamily="18" charset="0"/>
                </a:rPr>
                <a:t>WHAT ARE THE IMPLICATIONS OF HAVING THEIR CURRENT STRUCTURE. IS IT GOOD? IS IT BAD? ETC. ETC.</a:t>
              </a:r>
              <a:endParaRPr lang="en-US" sz="1100" dirty="0">
                <a:solidFill>
                  <a:schemeClr val="bg1"/>
                </a:solidFill>
                <a:highlight>
                  <a:srgbClr val="C0C0C0"/>
                </a:highlight>
                <a:latin typeface="Cambria" panose="02040503050406030204" pitchFamily="18" charset="0"/>
              </a:endParaRPr>
            </a:p>
          </p:txBody>
        </p:sp>
      </p:grpSp>
      <p:pic>
        <p:nvPicPr>
          <p:cNvPr id="4" name="Picture 3"/>
          <p:cNvPicPr>
            <a:picLocks noChangeAspect="1"/>
          </p:cNvPicPr>
          <p:nvPr/>
        </p:nvPicPr>
        <p:blipFill>
          <a:blip r:embed="rId5"/>
          <a:stretch>
            <a:fillRect/>
          </a:stretch>
        </p:blipFill>
        <p:spPr>
          <a:xfrm>
            <a:off x="3450751" y="1670462"/>
            <a:ext cx="2188049" cy="1989690"/>
          </a:xfrm>
          <a:prstGeom prst="rect">
            <a:avLst/>
          </a:prstGeom>
        </p:spPr>
      </p:pic>
      <p:sp>
        <p:nvSpPr>
          <p:cNvPr id="5" name="TextBox 4"/>
          <p:cNvSpPr txBox="1"/>
          <p:nvPr/>
        </p:nvSpPr>
        <p:spPr>
          <a:xfrm>
            <a:off x="3376508" y="3598908"/>
            <a:ext cx="1764824" cy="400110"/>
          </a:xfrm>
          <a:prstGeom prst="rect">
            <a:avLst/>
          </a:prstGeom>
          <a:noFill/>
        </p:spPr>
        <p:txBody>
          <a:bodyPr wrap="square" rtlCol="0">
            <a:spAutoFit/>
          </a:bodyPr>
          <a:lstStyle/>
          <a:p>
            <a:r>
              <a:rPr lang="en-US" sz="1000" dirty="0" err="1">
                <a:solidFill>
                  <a:schemeClr val="bg1"/>
                </a:solidFill>
              </a:rPr>
              <a:t>www.thoughtco.com</a:t>
            </a:r>
            <a:endParaRPr lang="en-US" sz="1000" dirty="0">
              <a:solidFill>
                <a:schemeClr val="bg1"/>
              </a:solidFill>
            </a:endParaRPr>
          </a:p>
          <a:p>
            <a:endParaRPr lang="en-US" sz="1000" dirty="0"/>
          </a:p>
        </p:txBody>
      </p:sp>
      <p:pic>
        <p:nvPicPr>
          <p:cNvPr id="7" name="Picture 6"/>
          <p:cNvPicPr>
            <a:picLocks noChangeAspect="1"/>
          </p:cNvPicPr>
          <p:nvPr/>
        </p:nvPicPr>
        <p:blipFill>
          <a:blip r:embed="rId6"/>
          <a:stretch>
            <a:fillRect/>
          </a:stretch>
        </p:blipFill>
        <p:spPr>
          <a:xfrm>
            <a:off x="6556691" y="1670462"/>
            <a:ext cx="2053909" cy="2048750"/>
          </a:xfrm>
          <a:prstGeom prst="rect">
            <a:avLst/>
          </a:prstGeom>
        </p:spPr>
      </p:pic>
      <p:sp>
        <p:nvSpPr>
          <p:cNvPr id="16" name="TextBox 15"/>
          <p:cNvSpPr txBox="1"/>
          <p:nvPr/>
        </p:nvSpPr>
        <p:spPr>
          <a:xfrm>
            <a:off x="6477000" y="3651662"/>
            <a:ext cx="1764824" cy="400110"/>
          </a:xfrm>
          <a:prstGeom prst="rect">
            <a:avLst/>
          </a:prstGeom>
          <a:noFill/>
        </p:spPr>
        <p:txBody>
          <a:bodyPr wrap="square" rtlCol="0">
            <a:spAutoFit/>
          </a:bodyPr>
          <a:lstStyle/>
          <a:p>
            <a:r>
              <a:rPr lang="en-US" sz="1000" dirty="0" err="1">
                <a:solidFill>
                  <a:schemeClr val="bg1"/>
                </a:solidFill>
              </a:rPr>
              <a:t>www.alamy.com</a:t>
            </a:r>
            <a:endParaRPr lang="en-US" sz="1000" dirty="0">
              <a:solidFill>
                <a:schemeClr val="bg1"/>
              </a:solidFill>
            </a:endParaRPr>
          </a:p>
          <a:p>
            <a:endParaRPr lang="en-US" sz="1000" dirty="0"/>
          </a:p>
        </p:txBody>
      </p:sp>
      <p:sp>
        <p:nvSpPr>
          <p:cNvPr id="18" name="TextBox 17">
            <a:extLst>
              <a:ext uri="{FF2B5EF4-FFF2-40B4-BE49-F238E27FC236}">
                <a16:creationId xmlns:a16="http://schemas.microsoft.com/office/drawing/2014/main" id="{F3FAFE78-3BA6-47F4-A6E9-8FDC2CE592CF}"/>
              </a:ext>
            </a:extLst>
          </p:cNvPr>
          <p:cNvSpPr txBox="1"/>
          <p:nvPr/>
        </p:nvSpPr>
        <p:spPr>
          <a:xfrm>
            <a:off x="603589" y="695236"/>
            <a:ext cx="10977311" cy="600164"/>
          </a:xfrm>
          <a:prstGeom prst="rect">
            <a:avLst/>
          </a:prstGeom>
          <a:solidFill>
            <a:schemeClr val="bg1">
              <a:lumMod val="85000"/>
            </a:schemeClr>
          </a:solidFill>
        </p:spPr>
        <p:txBody>
          <a:bodyPr wrap="square" rtlCol="0">
            <a:spAutoFit/>
          </a:bodyPr>
          <a:lstStyle/>
          <a:p>
            <a:r>
              <a:rPr lang="en-US" sz="1100" dirty="0">
                <a:solidFill>
                  <a:srgbClr val="FF0000"/>
                </a:solidFill>
              </a:rPr>
              <a:t>Insert a blurb about why structure is important factor and should be considered. What does it affect? What styles are good? Why does this matter in the context of our analysis?</a:t>
            </a:r>
          </a:p>
          <a:p>
            <a:endParaRPr lang="en-US" sz="1100" dirty="0">
              <a:solidFill>
                <a:srgbClr val="FF0000"/>
              </a:solidFill>
            </a:endParaRPr>
          </a:p>
          <a:p>
            <a:endParaRPr lang="en-US" sz="1100" dirty="0">
              <a:solidFill>
                <a:srgbClr val="FF0000"/>
              </a:solidFill>
            </a:endParaRPr>
          </a:p>
        </p:txBody>
      </p:sp>
    </p:spTree>
    <p:extLst>
      <p:ext uri="{BB962C8B-B14F-4D97-AF65-F5344CB8AC3E}">
        <p14:creationId xmlns:p14="http://schemas.microsoft.com/office/powerpoint/2010/main" val="1961924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spPr>
      <a:bodyPr wrap="square">
        <a:spAutoFit/>
      </a:bodyPr>
      <a:lstStyle>
        <a:defPPr algn="ctr">
          <a:defRPr sz="2800" i="1" kern="3000" spc="-150" dirty="0">
            <a:solidFill>
              <a:schemeClr val="bg1"/>
            </a:solidFill>
            <a:latin typeface="Bodoni MT" pitchFamily="18" charset="0"/>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3345</TotalTime>
  <Words>12437</Words>
  <Application>Microsoft Office PowerPoint</Application>
  <PresentationFormat>Widescreen</PresentationFormat>
  <Paragraphs>493</Paragraphs>
  <Slides>27</Slides>
  <Notes>15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Calibri</vt:lpstr>
      <vt:lpstr>Adobe Kaiti Std R</vt:lpstr>
      <vt:lpstr>Bodoni MT</vt:lpstr>
      <vt:lpstr>Liberation Sans</vt:lpstr>
      <vt:lpstr>Arial</vt:lpstr>
      <vt:lpstr>Cambria</vt:lpstr>
      <vt:lpstr>Courier New</vt:lpstr>
      <vt:lpstr>Minion Pro</vt:lpstr>
      <vt:lpstr>ChunkFive Roman</vt:lpstr>
      <vt:lpstr>Wingdings</vt:lpstr>
      <vt:lpstr>BodoniXT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IMT 580B Uber vs Lyft</dc:title>
  <dc:creator>Altan Orhon</dc:creator>
  <cp:lastModifiedBy>Hye Kim</cp:lastModifiedBy>
  <cp:revision>301</cp:revision>
  <dcterms:created xsi:type="dcterms:W3CDTF">2013-04-17T09:13:53Z</dcterms:created>
  <dcterms:modified xsi:type="dcterms:W3CDTF">2017-12-13T10:28:35Z</dcterms:modified>
</cp:coreProperties>
</file>